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2" r:id="rId4"/>
    <p:sldMasterId id="2147484790" r:id="rId5"/>
  </p:sldMasterIdLst>
  <p:notesMasterIdLst>
    <p:notesMasterId r:id="rId55"/>
  </p:notesMasterIdLst>
  <p:handoutMasterIdLst>
    <p:handoutMasterId r:id="rId56"/>
  </p:handoutMasterIdLst>
  <p:sldIdLst>
    <p:sldId id="258" r:id="rId6"/>
    <p:sldId id="1781" r:id="rId7"/>
    <p:sldId id="264" r:id="rId8"/>
    <p:sldId id="270" r:id="rId9"/>
    <p:sldId id="3775" r:id="rId10"/>
    <p:sldId id="288" r:id="rId11"/>
    <p:sldId id="3776" r:id="rId12"/>
    <p:sldId id="439" r:id="rId13"/>
    <p:sldId id="440" r:id="rId14"/>
    <p:sldId id="274" r:id="rId15"/>
    <p:sldId id="3748" r:id="rId16"/>
    <p:sldId id="3773" r:id="rId17"/>
    <p:sldId id="1811" r:id="rId18"/>
    <p:sldId id="2076136528" r:id="rId19"/>
    <p:sldId id="2076136529" r:id="rId20"/>
    <p:sldId id="2076136530" r:id="rId21"/>
    <p:sldId id="2076136531" r:id="rId22"/>
    <p:sldId id="2076136532" r:id="rId23"/>
    <p:sldId id="2076136533" r:id="rId24"/>
    <p:sldId id="2076136534" r:id="rId25"/>
    <p:sldId id="389" r:id="rId26"/>
    <p:sldId id="3779" r:id="rId27"/>
    <p:sldId id="390" r:id="rId28"/>
    <p:sldId id="3778" r:id="rId29"/>
    <p:sldId id="3780" r:id="rId30"/>
    <p:sldId id="2076136545" r:id="rId31"/>
    <p:sldId id="2076136546" r:id="rId32"/>
    <p:sldId id="2076136525" r:id="rId33"/>
    <p:sldId id="336" r:id="rId34"/>
    <p:sldId id="963" r:id="rId35"/>
    <p:sldId id="2076136523" r:id="rId36"/>
    <p:sldId id="338" r:id="rId37"/>
    <p:sldId id="2076136486" r:id="rId38"/>
    <p:sldId id="2076136526" r:id="rId39"/>
    <p:sldId id="345" r:id="rId40"/>
    <p:sldId id="272" r:id="rId41"/>
    <p:sldId id="2076136547" r:id="rId42"/>
    <p:sldId id="2076136548" r:id="rId43"/>
    <p:sldId id="2076136527" r:id="rId44"/>
    <p:sldId id="425" r:id="rId45"/>
    <p:sldId id="427" r:id="rId46"/>
    <p:sldId id="428" r:id="rId47"/>
    <p:sldId id="430" r:id="rId48"/>
    <p:sldId id="431" r:id="rId49"/>
    <p:sldId id="432" r:id="rId50"/>
    <p:sldId id="433" r:id="rId51"/>
    <p:sldId id="435" r:id="rId52"/>
    <p:sldId id="436" r:id="rId53"/>
    <p:sldId id="2076136549"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66FF"/>
    <a:srgbClr val="F8F8F8"/>
    <a:srgbClr val="FFFFFF"/>
    <a:srgbClr val="4BCBEE"/>
    <a:srgbClr val="1392B4"/>
    <a:srgbClr val="0B556A"/>
    <a:srgbClr val="59B4D9"/>
    <a:srgbClr val="EBEBEB"/>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20" autoAdjust="0"/>
    <p:restoredTop sz="86383" autoAdjust="0"/>
  </p:normalViewPr>
  <p:slideViewPr>
    <p:cSldViewPr snapToGrid="0">
      <p:cViewPr varScale="1">
        <p:scale>
          <a:sx n="64" d="100"/>
          <a:sy n="64" d="100"/>
        </p:scale>
        <p:origin x="24" y="537"/>
      </p:cViewPr>
      <p:guideLst/>
    </p:cSldViewPr>
  </p:slideViewPr>
  <p:outlineViewPr>
    <p:cViewPr>
      <p:scale>
        <a:sx n="33" d="100"/>
        <a:sy n="33" d="100"/>
      </p:scale>
      <p:origin x="0" y="-1540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9/17/2021 2:21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9/17/2021 2:21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get-started-flows/2-create-first-flo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modules/get-started-flows/3-learn-to-use-flow-mobile-ap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flows/4-flow-get-notifica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learn/modules/get-started-flows/5-flow-copy-fil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learn/modules/get-started-flows/6-flow-scheduled-flow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learn/modules/get-started-flows/7-flow-post-twee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learn/modules/get-started-flows/8-flow-team-flow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learn/modules/get-started-flows/9-troubleshoot-flow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administer-flows/2-flow-export-impor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learn/modules/administer-flows/3-share-flow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learn/modules/create-immersive-flow/2-immersive-flow"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learn/modules/create-immersive-flow/3-run-flow"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https://docs.microsoft.com/en-us/learn/modules/flow-get-started/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Event driven flows -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r>
              <a:rPr lang="en-US" sz="1200" b="0" i="0" kern="1200" dirty="0">
                <a:solidFill>
                  <a:schemeClr val="tx1"/>
                </a:solidFill>
                <a:effectLst/>
                <a:latin typeface="+mn-lt"/>
                <a:ea typeface="+mn-ea"/>
                <a:cs typeface="+mn-cs"/>
              </a:rPr>
              <a:t>Business process flows - These flows are built to augment the experience when using Model-driven apps and the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sz="1200" b="0" i="0" kern="1200" dirty="0">
                <a:solidFill>
                  <a:schemeClr val="tx1"/>
                </a:solidFill>
                <a:effectLst/>
                <a:latin typeface="+mn-lt"/>
                <a:ea typeface="+mn-ea"/>
                <a:cs typeface="+mn-cs"/>
              </a:rPr>
              <a:t>. Use these to create a guided experience in your Model-driven apps.</a:t>
            </a:r>
          </a:p>
          <a:p>
            <a:r>
              <a:rPr lang="en-US" sz="1200" b="0" i="0" kern="1200" dirty="0">
                <a:solidFill>
                  <a:schemeClr val="tx1"/>
                </a:solidFill>
                <a:effectLst/>
                <a:latin typeface="+mn-lt"/>
                <a:ea typeface="+mn-ea"/>
                <a:cs typeface="+mn-cs"/>
              </a:rPr>
              <a:t>UI flows - These robotic process automation (RPA) flows allow you </a:t>
            </a:r>
            <a:r>
              <a:rPr lang="en-US" sz="1200" b="0" i="0" kern="1200">
                <a:solidFill>
                  <a:schemeClr val="tx1"/>
                </a:solidFill>
                <a:effectLst/>
                <a:latin typeface="+mn-lt"/>
                <a:ea typeface="+mn-ea"/>
                <a:cs typeface="+mn-cs"/>
              </a:rPr>
              <a:t>to row </a:t>
            </a:r>
            <a:r>
              <a:rPr lang="en-US" sz="1200" b="0" i="0" kern="1200" dirty="0">
                <a:solidFill>
                  <a:schemeClr val="tx1"/>
                </a:solidFill>
                <a:effectLst/>
                <a:latin typeface="+mn-lt"/>
                <a:ea typeface="+mn-ea"/>
                <a:cs typeface="+mn-cs"/>
              </a:rPr>
              <a:t>yourself performing actions on your desktop or within a web browser. You can then trigger a flow to perform that process for you. You can also pass data in or get data out of the process, letting you automate even "manual" business processes.</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Other examples of actions include sending an email, posting a tweet, and starting an approval.</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11</a:t>
            </a:fld>
            <a:endParaRPr lang="en-US"/>
          </a:p>
        </p:txBody>
      </p:sp>
    </p:spTree>
    <p:extLst>
      <p:ext uri="{BB962C8B-B14F-4D97-AF65-F5344CB8AC3E}">
        <p14:creationId xmlns:p14="http://schemas.microsoft.com/office/powerpoint/2010/main" val="66218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Use this opportunity to provide students with an overview of the application, and show them how to get to the different components.  Show them how to create a Flow.  </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147102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dirty="0">
                <a:hlinkClick r:id="rId3"/>
              </a:rPr>
              <a:t>https://docs.microsoft.com/en-us/learn/modules/get-started-flows/2-create-first-flow</a:t>
            </a:r>
            <a:endParaRPr lang="en-US" altLang="zh-CN"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4852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https://docs.microsoft.com/en-us/learn/modules/get-started-flows/3-learn-to-use-flow-mobile-app</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84597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https://docs.microsoft.com/en-us/learn/modules/get-started-flows/4-flow-get-notifications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38863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https://docs.microsoft.com/en-us/learn/modules/get-started-flows/5-flow-copy-files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03065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https://docs.microsoft.com/en-us/learn/modules/get-started-flows/6-flow-scheduled-flows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8818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https://docs.microsoft.com/en-us/learn/modules/get-started-flows/7-flow-post-tweets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46183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https://docs.microsoft.com/en-us/learn/modules/get-started-flows/8-flow-team-flows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1814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9/17/2021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https://docs.microsoft.com/en-us/learn/modules/get-started-flows/9-troubleshoot-flows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15598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508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create a flow and perform administrative tasks in a browser or, if you download the Power Automate mobile app, on your phone.</a:t>
            </a:r>
          </a:p>
          <a:p>
            <a:r>
              <a:t>
Here are some of the tasks you can perform with the mobile app:</a:t>
            </a:r>
          </a:p>
          <a:p>
            <a:r>
              <a:t>
Turn flows on or off from wherever you are.</a:t>
            </a:r>
          </a:p>
          <a:p>
            <a:r>
              <a:t>
See when a flow has failed.</a:t>
            </a:r>
          </a:p>
          <a:p>
            <a:r>
              <a:t>
Review detailed run history reports.</a:t>
            </a:r>
          </a:p>
          <a:p>
            <a:r>
              <a:t>
View and filter runs by notification type.</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2805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Welcome to the Admin center! The Admin center is the central location where tenant admins and environment admins manage an organization's data policies and environments. Any changes that you make in the Admin center are immediately available to users in the organization.</a:t>
            </a:r>
          </a:p>
          <a:p>
            <a:r>
              <a:t>
In this module, you'll learn how to:</a:t>
            </a:r>
          </a:p>
          <a:p>
            <a:r>
              <a:t>
Import and export flows.</a:t>
            </a:r>
          </a:p>
          <a:p>
            <a:r>
              <a:t>
Share flows.</a:t>
            </a:r>
          </a:p>
          <a:p>
            <a:r>
              <a:t>
Monitor flows.</a:t>
            </a:r>
          </a:p>
          <a:p>
            <a: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806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An environment is a space where you can store, manage, and share your organization's business data, apps, and flows. It also serves as a container to separate apps that might have different roles, security requirements, or target audiences.</a:t>
            </a:r>
          </a:p>
          <a:p>
            <a:r>
              <a:rPr dirty="0"/>
              <a:t>
The way that you use environments depends on your organization and the apps that you're trying to build. Here are some examples:</a:t>
            </a:r>
          </a:p>
          <a:p>
            <a:r>
              <a:rPr dirty="0"/>
              <a:t>
You can create separate environments to group the test and production versions of your apps.</a:t>
            </a:r>
          </a:p>
          <a:p>
            <a:r>
              <a:rPr dirty="0"/>
              <a:t>
You can create separate environments that correspond to specific teams or departments in your company. Each environment holds the relevant data and apps for each team/department.</a:t>
            </a:r>
          </a:p>
          <a:p>
            <a:r>
              <a:rPr dirty="0"/>
              <a:t>
You can create separate environments for different global branches of your company.</a:t>
            </a:r>
          </a:p>
          <a:p>
            <a:r>
              <a:rPr dirty="0"/>
              <a:t>
You can build all your apps in a single environment.</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9393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983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hlinkClick r:id="rId3"/>
              </a:rPr>
              <a:t>https://docs.microsoft.com/en-us/learn/modules/administer-flows/2-flow-export-import</a:t>
            </a:r>
            <a:endParaRPr lang="en-US" altLang="zh-CN"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16496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hlinkClick r:id="rId3"/>
              </a:rPr>
              <a:t>https://docs.microsoft.com/en-us/learn/modules/administer-flows/3-share-flows</a:t>
            </a:r>
            <a:endParaRPr lang="en-US" altLang="zh-CN"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71958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135321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A business process flow is a series of ordered work steps that a user completes within a business process. In Microsoft Power Automate, a business process flow is composed of a series of discrete stages that leads a user along a path toward process completion. Each stage contains one or more </a:t>
            </a:r>
            <a:r>
              <a:rPr lang="en-US" dirty="0"/>
              <a:t>column</a:t>
            </a:r>
            <a:r>
              <a:rPr dirty="0"/>
              <a:t>s (called data steps) that you should complete before proceeding to the next stage in the business process flow.</a:t>
            </a:r>
          </a:p>
          <a:p>
            <a:r>
              <a:rPr dirty="0"/>
              <a:t>
A business process flow visually guides a user through stages within a process and shows progress toward process completion. A user can also see which stages that they have completed and which stages that they still need to complete within an instance of a process.</a:t>
            </a:r>
          </a:p>
          <a:p>
            <a:r>
              <a:rPr dirty="0"/>
              <a:t>
Business process flows can be configured to require users to enter information into certain </a:t>
            </a:r>
            <a:r>
              <a:rPr lang="en-US" dirty="0"/>
              <a:t>column</a:t>
            </a:r>
            <a:r>
              <a:rPr dirty="0"/>
              <a:t>s (data steps) before completing the stage and, if needed, you can also allow users to jump stages. All data that is collected while you are completing a business process flow is stored in one or more </a:t>
            </a:r>
            <a:r>
              <a:rPr lang="en-US" dirty="0"/>
              <a:t>tables</a:t>
            </a:r>
            <a:r>
              <a:rPr dirty="0"/>
              <a:t> in </a:t>
            </a:r>
            <a:r>
              <a:rPr lang="en-US" dirty="0" err="1"/>
              <a:t>Dataverse</a:t>
            </a:r>
            <a:r>
              <a:rPr dirty="0"/>
              <a:t>.</a:t>
            </a:r>
          </a:p>
          <a:p>
            <a:r>
              <a:rPr dirty="0"/>
              <a:t>
The following illustration shows a simple business process flow with two stages for adding questions to a survey. The business process flow is shown as a component of a model-driven solution in Power Apps.</a:t>
            </a:r>
          </a:p>
          <a:p>
            <a:r>
              <a:rPr dirty="0"/>
              <a:t>
Business process flows are created and managed by using Power Automate, and they are available for out-of-the-box </a:t>
            </a:r>
            <a:r>
              <a:rPr lang="en-US" dirty="0"/>
              <a:t>tables</a:t>
            </a:r>
            <a:r>
              <a:rPr dirty="0"/>
              <a:t> and for your own custom </a:t>
            </a:r>
            <a:r>
              <a:rPr lang="en-US" dirty="0"/>
              <a:t>tables</a:t>
            </a:r>
            <a:r>
              <a:rPr dirty="0"/>
              <a:t>. Microsoft has many prebuilt business process flows, or you can create your own. Additionally, </a:t>
            </a:r>
            <a:r>
              <a:rPr lang="en-US" dirty="0"/>
              <a:t>a table</a:t>
            </a:r>
            <a:r>
              <a:rPr dirty="0"/>
              <a:t> can have none, one, or many business process flows associated with it. Business process flows are customizable to fit many organizational needs.</a:t>
            </a:r>
          </a:p>
          <a:p>
            <a:r>
              <a:rPr dirty="0"/>
              <a:t>
[!TIP] Business process flows are meant to guide users through steps that are required to complete a business process. You must have a valid Power Apps Dynamics 365 license or a valid Power Apps license to create or use a business process flow.</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Spend as much time as necessary</a:t>
            </a:r>
            <a:r>
              <a:rPr lang="en-US" baseline="0" dirty="0"/>
              <a:t> making sure the audience has an understanding of the basics of Business Process Flows</a:t>
            </a:r>
            <a:endParaRPr lang="en-US" dirty="0"/>
          </a:p>
        </p:txBody>
      </p:sp>
      <p:sp>
        <p:nvSpPr>
          <p:cNvPr id="4" name="Header Placeholder 3"/>
          <p:cNvSpPr>
            <a:spLocks noGrp="1"/>
          </p:cNvSpPr>
          <p:nvPr>
            <p:ph type="hdr" sz="quarter" idx="10"/>
          </p:nvPr>
        </p:nvSpPr>
        <p:spPr/>
        <p:txBody>
          <a:bodyPr/>
          <a:lstStyle/>
          <a:p>
            <a:r>
              <a:rPr lang="en-US"/>
              <a:t>Microsoft Dynamics</a:t>
            </a:r>
          </a:p>
        </p:txBody>
      </p:sp>
      <p:sp>
        <p:nvSpPr>
          <p:cNvPr id="5" name="Date Placeholder 4"/>
          <p:cNvSpPr>
            <a:spLocks noGrp="1"/>
          </p:cNvSpPr>
          <p:nvPr>
            <p:ph type="dt" sz="quarter" idx="11"/>
          </p:nvPr>
        </p:nvSpPr>
        <p:spPr/>
        <p:txBody>
          <a:bodyPr/>
          <a:lstStyle/>
          <a:p>
            <a:fld id="{639DCD80-572F-4ADE-AC1C-A180DDDA3FEC}" type="datetime1">
              <a:rPr lang="en-US" smtClean="0"/>
              <a:t>9/17/2021</a:t>
            </a:fld>
            <a:endParaRPr lang="en-US"/>
          </a:p>
        </p:txBody>
      </p:sp>
      <p:sp>
        <p:nvSpPr>
          <p:cNvPr id="6" name="Footer Placeholder 5"/>
          <p:cNvSpPr>
            <a:spLocks noGrp="1"/>
          </p:cNvSpPr>
          <p:nvPr>
            <p:ph type="ftr" sz="quarter" idx="12"/>
          </p:nvPr>
        </p:nvSpPr>
        <p:spPr/>
        <p:txBody>
          <a:bodyPr/>
          <a:lstStyle/>
          <a:p>
            <a:r>
              <a:rPr lang="en-US" sz="50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30</a:t>
            </a:fld>
            <a:endParaRPr lang="en-US">
              <a:latin typeface="Segoe UI" pitchFamily="34" charset="0"/>
            </a:endParaRPr>
          </a:p>
        </p:txBody>
      </p:sp>
    </p:spTree>
    <p:extLst>
      <p:ext uri="{BB962C8B-B14F-4D97-AF65-F5344CB8AC3E}">
        <p14:creationId xmlns:p14="http://schemas.microsoft.com/office/powerpoint/2010/main" val="3731591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Knowing when to use a business process flow or a regular Power Automate flow to automate a processes or task can be difficult. The following guidelines can help you decide if you should use a business process flow or a standard Power Automate flow.</a:t>
            </a:r>
          </a:p>
          <a:p>
            <a:r>
              <a:rPr dirty="0"/>
              <a:t>
Use a business process flow if you:</a:t>
            </a:r>
          </a:p>
          <a:p>
            <a:r>
              <a:rPr dirty="0"/>
              <a:t>
Want to create automated business processes with Dynamics 365 Solutions.</a:t>
            </a:r>
          </a:p>
          <a:p>
            <a:r>
              <a:rPr dirty="0"/>
              <a:t>
Want a simple visual guide to help users complete a process.</a:t>
            </a:r>
          </a:p>
          <a:p>
            <a:r>
              <a:rPr dirty="0"/>
              <a:t>
Want to use out-of-the-box business process flows.</a:t>
            </a:r>
          </a:p>
          <a:p>
            <a:r>
              <a:rPr dirty="0"/>
              <a:t>
Have a Dynamics 365 license and want to create automated business processes with </a:t>
            </a:r>
            <a:r>
              <a:rPr lang="en-US" dirty="0" err="1"/>
              <a:t>Dataverse</a:t>
            </a:r>
            <a:r>
              <a:rPr dirty="0"/>
              <a:t>.</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r>
              <a:rPr dirty="0"/>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a:t>
            </a:r>
            <a:r>
              <a:rPr lang="en-US" dirty="0"/>
              <a:t>tables</a:t>
            </a:r>
            <a:r>
              <a:rPr dirty="0"/>
              <a:t> in </a:t>
            </a:r>
            <a:r>
              <a:rPr lang="en-US" dirty="0" err="1"/>
              <a:t>Dataverse</a:t>
            </a:r>
            <a:r>
              <a:rPr dirty="0"/>
              <a:t>, and you cannot associate a business process flow with another data source behind it.</a:t>
            </a:r>
          </a:p>
          <a:p>
            <a:r>
              <a:rPr dirty="0"/>
              <a:t>
</a:t>
            </a:r>
            <a:r>
              <a:rPr lang="en-US" dirty="0" err="1"/>
              <a:t>Dataverse</a:t>
            </a:r>
            <a:r>
              <a:rPr lang="en-US" dirty="0"/>
              <a:t> </a:t>
            </a:r>
            <a:r>
              <a:rPr dirty="0"/>
              <a:t>has many different out-of-the-box business process flows that you can use in its current state or modified to fit your needs.</a:t>
            </a:r>
          </a:p>
          <a:p>
            <a:r>
              <a:rPr dirty="0"/>
              <a:t>
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r>
              <a:rPr dirty="0"/>
              <a:t>
Business process flows allow organizations to quickly standardize how processes are completed and what data is collected at each stage. Business process flows support logical branching so they can be used to standardize many common business processes within an organization.</a:t>
            </a:r>
          </a:p>
          <a:p>
            <a:r>
              <a:rPr dirty="0"/>
              <a:t>
Business process flows offer the following benefits:</a:t>
            </a:r>
          </a:p>
          <a:p>
            <a:r>
              <a:rPr dirty="0"/>
              <a:t>
Improved outcomes</a:t>
            </a:r>
          </a:p>
          <a:p>
            <a:r>
              <a:rPr dirty="0"/>
              <a:t>
Consistent stages and work steps across all instances of the process</a:t>
            </a:r>
          </a:p>
          <a:p>
            <a:r>
              <a:rPr dirty="0"/>
              <a:t>
Improved data collection and reporting</a:t>
            </a:r>
          </a:p>
          <a:p>
            <a:r>
              <a:rPr dirty="0"/>
              <a:t>
Decreased time to complete the process</a:t>
            </a:r>
          </a:p>
          <a:p>
            <a:r>
              <a:rPr dirty="0"/>
              <a:t>
Predictable outcomes</a:t>
            </a:r>
          </a:p>
          <a:p>
            <a:r>
              <a:rPr dirty="0"/>
              <a:t>
Improved outcomes</a:t>
            </a:r>
          </a:p>
          <a:p>
            <a:r>
              <a:rPr dirty="0"/>
              <a:t>
Consistent stages and work steps across all instances of the process</a:t>
            </a:r>
          </a:p>
          <a:p>
            <a:r>
              <a:rPr dirty="0"/>
              <a:t>
Improved data collection and reporting</a:t>
            </a:r>
          </a:p>
          <a:p>
            <a:r>
              <a:rPr dirty="0"/>
              <a:t>
Decreased time to complete the process</a:t>
            </a:r>
          </a:p>
          <a:p>
            <a:r>
              <a:rPr dirty="0"/>
              <a:t>
Predictable outcomes</a:t>
            </a:r>
          </a:p>
          <a:p>
            <a:r>
              <a:rPr dirty="0"/>
              <a:t>
Business process flows are simple to set up and administer. Business process users who are close to business operations and processes can create new business process flows or modify out-of-the-box business process flows by using Power Automate.</a:t>
            </a:r>
          </a:p>
          <a:p>
            <a:r>
              <a:rPr dirty="0"/>
              <a:t>
Business process flows can be customized based on security roles, allowing access to the appropriate stages and steps based on a security role. Finally, the process of each instance of a business process flow can be monitored, and the data from the process flow can be used in Power BI dashboards and reporting for simplified administration.</a:t>
            </a:r>
          </a:p>
          <a:p>
            <a:r>
              <a:rPr dirty="0"/>
              <a:t>
Business process flows are deeply integrated with the Microsoft Power Platform. They are created, customized, and managed by using Power Automate. You can manage or create new business process flows by launching Power Automate and selecting Business process flows under My Flows in Power Automate,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r>
              <a:rPr dirty="0"/>
              <a:t>A business process flow is a visual guide that is meant to help users complete a business process by using a set of predefined stages. Users are not limited on how long they run a business process or how long they have a stage open. All data that is associated with the business process flow can only be stored in one or more </a:t>
            </a:r>
            <a:r>
              <a:rPr lang="en-US" dirty="0"/>
              <a:t>tables</a:t>
            </a:r>
            <a:r>
              <a:rPr dirty="0"/>
              <a:t> in </a:t>
            </a:r>
            <a:r>
              <a:rPr lang="en-US" dirty="0" err="1"/>
              <a:t>Dataverse</a:t>
            </a:r>
            <a:r>
              <a:rPr dirty="0"/>
              <a:t>, and you cannot associate a business process flow with another data source behind it.</a:t>
            </a:r>
          </a:p>
          <a:p>
            <a:r>
              <a:rPr dirty="0"/>
              <a:t>
</a:t>
            </a:r>
            <a:r>
              <a:rPr lang="en-US" dirty="0" err="1"/>
              <a:t>Dataverse</a:t>
            </a:r>
            <a:r>
              <a:rPr lang="en-US" dirty="0"/>
              <a:t> </a:t>
            </a:r>
            <a:r>
              <a:rPr dirty="0"/>
              <a:t>has many different out-of-the-box business process flows that you can use in its current state or modified to fit your needs.</a:t>
            </a:r>
          </a:p>
          <a:p>
            <a:r>
              <a:rPr dirty="0"/>
              <a:t>
A Power Automate flow does not have any visual components like a business process flow. Power Automate flows can be configured to work with many different data sources and a flow can connect to many different data sources within the same flow. A flow can be configured to time out if it is not completed in a certain time and can be triggered to move between steps based on data or user interaction. Flows support complex logic and looping and a Power Automate flow can call another Power Automate flow as needed.</a:t>
            </a:r>
          </a:p>
          <a:p>
            <a:r>
              <a:rPr dirty="0"/>
              <a:t>
Business process flows allow organizations to quickly standardize how processes are completed and what data is collected at each stage. Business process flows support logical branching so they can be used to standardize many common business processes within an organization.</a:t>
            </a:r>
          </a:p>
          <a:p>
            <a:r>
              <a:rPr dirty="0"/>
              <a:t>
Business process flows offer the following benefits:</a:t>
            </a:r>
          </a:p>
          <a:p>
            <a:r>
              <a:rPr dirty="0"/>
              <a:t>
Improved outcomes</a:t>
            </a:r>
          </a:p>
          <a:p>
            <a:r>
              <a:rPr dirty="0"/>
              <a:t>
Consistent stages and work steps across all instances of the process</a:t>
            </a:r>
          </a:p>
          <a:p>
            <a:r>
              <a:rPr dirty="0"/>
              <a:t>
Improved data collection and reporting</a:t>
            </a:r>
          </a:p>
          <a:p>
            <a:r>
              <a:rPr dirty="0"/>
              <a:t>
Decreased time to complete the process</a:t>
            </a:r>
          </a:p>
          <a:p>
            <a:r>
              <a:rPr dirty="0"/>
              <a:t>
Predictable outcomes</a:t>
            </a:r>
          </a:p>
          <a:p>
            <a:r>
              <a:rPr dirty="0"/>
              <a:t>
Improved outcomes</a:t>
            </a:r>
          </a:p>
          <a:p>
            <a:r>
              <a:rPr dirty="0"/>
              <a:t>
Consistent stages and work steps across all instances of the process</a:t>
            </a:r>
          </a:p>
          <a:p>
            <a:r>
              <a:rPr dirty="0"/>
              <a:t>
Improved data collection and reporting</a:t>
            </a:r>
          </a:p>
          <a:p>
            <a:r>
              <a:rPr dirty="0"/>
              <a:t>
Decreased time to complete the process</a:t>
            </a:r>
          </a:p>
          <a:p>
            <a:r>
              <a:rPr dirty="0"/>
              <a:t>
Predictable outcomes</a:t>
            </a:r>
          </a:p>
          <a:p>
            <a:r>
              <a:rPr dirty="0"/>
              <a:t>
Business process flows are simple to set up and administer. Business process users who are close to business operations and processes can create new business process flows or modify out-of-the-box business process flows by using Power Automate.</a:t>
            </a:r>
          </a:p>
          <a:p>
            <a:r>
              <a:rPr dirty="0"/>
              <a:t>
Business process flows can be customized based on security roles, allowing access to the appropriate stages and steps based on a security role. Finally, the process of each instance of a business process flow can be monitored, and the data from the process flow can be used in Power BI dashboards and reporting for simplified administration.</a:t>
            </a:r>
          </a:p>
          <a:p>
            <a:r>
              <a:rPr dirty="0"/>
              <a:t>
Business process flows are deeply integrated with the Microsoft Power Platform. They are created, customized, and managed by using Power Automate. You can manage or create new business process flows by launching Power Automate and selecting Business process flows under My Flows in Power Automate,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261235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3244807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Business process flows are available in two different varieties: embedded within a model-driven app and as a stand-alone solution called an immersive business process flow. You should examine the differences between each before learning how to create an immersive business process flow.</a:t>
            </a:r>
          </a:p>
          <a:p>
            <a:r>
              <a:t>
Embedded business process flows are visual representations of a series of work steps within an end-to-end process. They always appear along the top of a model-driven app in their own control, as shown in the following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launch the new business process flows as a component of a model-driven Power App or a stand-alone application within Power Automate (called an immersive business process flow), as shown in the following image.</a:t>
            </a:r>
          </a:p>
          <a:p>
            <a:r>
              <a:rPr dirty="0"/>
              <a:t>
As mentioned previously, all data that is associated with a business process flow is stored in one or more </a:t>
            </a:r>
            <a:r>
              <a:rPr lang="en-US" dirty="0" err="1"/>
              <a:t>Dataverse</a:t>
            </a:r>
            <a:r>
              <a:rPr lang="en-US" dirty="0"/>
              <a:t> tables</a:t>
            </a:r>
            <a:r>
              <a:rPr dirty="0"/>
              <a:t> (custom or standard). You could launch an instant Power Automate flow in conjunction with a business process flow to store data outside of </a:t>
            </a:r>
            <a:r>
              <a:rPr lang="en-US" dirty="0" err="1"/>
              <a:t>Dataverse</a:t>
            </a:r>
            <a:r>
              <a:rPr lang="en-US" dirty="0"/>
              <a:t> </a:t>
            </a:r>
            <a:r>
              <a:rPr dirty="0"/>
              <a:t>if needed. Additionally, you can create Power BI dashboards from the data that was collected within the business process flow.</a:t>
            </a:r>
          </a:p>
          <a:p>
            <a:r>
              <a:rPr dirty="0"/>
              <a:t>
Business process flows are deeply integrated within Power Platform and offer powerful ways to improve how you manage common business processes.</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hlinkClick r:id="rId3"/>
              </a:rPr>
              <a:t>Alternative link</a:t>
            </a:r>
          </a:p>
          <a:p>
            <a:r>
              <a:rPr lang="en-US" altLang="zh-CN" sz="900" dirty="0">
                <a:hlinkClick r:id="rId3"/>
              </a:rPr>
              <a:t>https://docs.microsoft.com/en-us/learn/modules/create-immersive-flow/2-immersive-flow</a:t>
            </a:r>
            <a:endParaRPr lang="en-US" altLang="zh-CN"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284142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hlinkClick r:id="rId3"/>
              </a:rPr>
              <a:t>Alternative link</a:t>
            </a:r>
          </a:p>
          <a:p>
            <a:r>
              <a:rPr lang="en-US" altLang="zh-CN" sz="900" dirty="0">
                <a:hlinkClick r:id="rId3"/>
              </a:rPr>
              <a:t>https://docs.microsoft.com/en-us/learn/modules/create-immersive-flow/3-run-flow</a:t>
            </a:r>
            <a:endParaRPr lang="en-US" altLang="zh-CN"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53794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47634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Automate is an online workflow service that automates actions across the most common apps and services. For example, you can create a flow that adds a lead to Microsoft Dynamics 365 and a </a:t>
            </a:r>
            <a:r>
              <a:rPr lang="en-US" dirty="0"/>
              <a:t>row</a:t>
            </a:r>
            <a:r>
              <a:rPr dirty="0"/>
              <a:t> in MailChimp whenever someone with more than 100 followers tweets about your company.</a:t>
            </a:r>
          </a:p>
          <a:p>
            <a:r>
              <a:rPr dirty="0"/>
              <a:t>
When you sign up, you can connect to more than 220 services, and can manage data either in the cloud or in on-premises sources like SharePoint and Microsoft SQL Server. The list of applications you can use with Power Automate grows constantly.</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Environments are an important consideration when you are trying to help secure and govern Power Apps and Power Automate usage. Environments act as a security container for apps and flows to run within. Every flow must be assigned to an environment. Every licensed user belongs to the default environment.</a:t>
            </a:r>
          </a:p>
          <a:p>
            <a:r>
              <a:t>
Additional environments can be provisioned where opt-in access is possible. A strategy that some organizations adopt includes renaming the default environmentto be called Personal Productivity, which implies permission to build flows that improve their own productivity.</a:t>
            </a:r>
          </a:p>
          <a:p>
            <a:r>
              <a:t>
Organizations can subsequently create additional environments for development, testing, and production purposes. Using this strategy might also align flow creation with existing IT change management requirements.</a:t>
            </a:r>
          </a:p>
          <a:p>
            <a:r>
              <a:t>
By default, anyone can create environments, but administrators can also control who can create and manage environments in the Power Platform Admin centerand limit it to a set of administrators.</a:t>
            </a:r>
          </a:p>
          <a:p>
            <a:r>
              <a:t>
When creating an environment, organizations can choose which region they want their environment to reside in. This approach is important because it allows organizations to store data closer to actual users and to maintain and meet compliance requirements for their geography. Regions already available to store data include Asia, Australia, Canada, Europe, France, India, Japan, South America, United Kingdom, United States, and US Government (GCC).</a:t>
            </a:r>
          </a:p>
          <a:p>
            <a:r>
              <a:t>
Regions are also important when it comes to Admin Analytics because the Power Platform Analytics feature isolates analytics through environments. The telemetry that is generated in one region is not allowed to leave that region. For administrators to view analytics, they need to select an environment first before they can view telemetry.</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Data Loss Prevention (DLP) policies allow organizations to construct rules that permit and prevent connectors from communicating with each other within the same flow. Microsoft accomplishes this task by establishing two data groups: Business data only and No business data allowed. The intent of these two data groups is to put connectors that have the same data profile in the same data group. Grouping connectors means that they can communicate with each other within the same data group but are not able to communicate across data groups.</a:t>
            </a:r>
          </a:p>
          <a:p>
            <a:r>
              <a:t>
To illustrate this concept, consider the following scenario where connectors have been distributed across the two data groups. You want to build a flow that includes the Microsoft Word Online, Approvals, and Power BI connectors. Because all of these connectors belong to the Business data only data group, you can confidently create and run this flow.</a:t>
            </a:r>
          </a:p>
          <a:p>
            <a:r>
              <a:t>
Similarly, in the No business data allowed data group, you can combine the Salesforce, Dropbox, and 10to8 Appointment connectors within the same flow because they all belong to the same data group. However, you cannot create a flow that includes the SQL Server connector and Act! connector because they belong to different data groups. If you want to create a flow that included these two connectors, you will need to move one of the connectors into the other data group.</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r>
              <a:t>Additionally, you can specify one data group to be the default data group. Beside the name of the default data group is the (Default) label appended. To change the default data group, select the ellipsis (...) in the upper-right corner of the data group.</a:t>
            </a:r>
          </a:p>
          <a:p>
            <a:r>
              <a:t>
The default data group is significant because it becomes the data group that all new connectors are added to. For example, if Microsoft deploys a new connector to the Power Automate service, that connector will be added to the default data group. This behavior is also true for custom connectors that are deployed to an environment.</a:t>
            </a:r>
          </a:p>
          <a:p>
            <a:r>
              <a:t>
DLP policies can belong to two different scopes: environment and tenant. An environment-scoped DLP policy only applies to that specific environment, whereas a tenant-scoped DLP policy applies to all environments in that tenant. When creating a new DLP policy, policy authors have a few options that they can choose from, including the ability to Apply to ALL environments (tenant), Apply to ONLY selected environments, and Apply to All environments EXCEPT.</a:t>
            </a:r>
          </a:p>
          <a:p>
            <a:r>
              <a:t>
When a DLP author selects Apply to ALL environments, this setting also ensures that new environments have this DLP policy applied.</a:t>
            </a:r>
          </a:p>
          <a:p>
            <a:r>
              <a:t>
Environments can have multiple DLP policies applied, which provides for more governance scenarios to be implemented. However, when multiple DLP policies have been implemented, the most restrictive policy is applied. DLP policy layering is discussed further in the Planning module.</a:t>
            </a:r>
          </a:p>
          <a:p>
            <a:r>
              <a:t>
Configuring DLP policies depends on an organization's design and cyber security principles. For some organizations, these principles allow for the mixing of business-related connectors with consumer-based services. Other organizations might choose to strictly prevent business-related connectors from connecting with consumer-based services. Organizations should begin by cataloging the business systems that exist within their organization and then creating DLP policies that align with that business mapping. DLP strategies are discussed further in the Implementation recommendations for Power Automate environments module of this learning path.</a:t>
            </a:r>
          </a:p>
          <a:p>
            <a:r>
              <a:t>
Organizations should also carefully evaluate which data group they would like to declare as their default data group. Regardless of which data group they designate, administrators should pay attention to new connectors that are being deployed into environments so they can place them into the appropriate data group. How administrators can detect these new connector events is discussed further in the Use templates to enforce governance policies in Power Automate module of this learning path.</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r>
              <a:rPr dirty="0"/>
              <a:t>The Power Platform Center of Excellence (COE) Starter Kit is a set of apps, flows, a custom connector, and a Power BI dashboard that allows organizations to govern their Power Platform environments. The tool is freely available for download on GitHub.</a:t>
            </a:r>
          </a:p>
          <a:p>
            <a:r>
              <a:rPr dirty="0"/>
              <a:t>
The Starter Kit is a great tool for organizations to increase the visibility of what their makers are doing in their tenant. Naturally, this tool immediately applies to two personas: Cyber Security analysts and Organizational Change Management (OCM) interests. Makers that are building applications and services that introduce risk to the organization should be monitored, but makers who are automating workloads within sanctioned systems and services should be empowered and encouraged to expand on their efforts.</a:t>
            </a:r>
          </a:p>
          <a:p>
            <a:r>
              <a:rPr dirty="0"/>
              <a:t>
The Starter Kit does have some prerequisites, including:</a:t>
            </a:r>
          </a:p>
          <a:p>
            <a:r>
              <a:rPr dirty="0"/>
              <a:t>
A global tenant admin, Power Platform Service admin, or Dynamics 365 service admin role is required to access the tenant resources.</a:t>
            </a:r>
          </a:p>
          <a:p>
            <a:r>
              <a:rPr dirty="0"/>
              <a:t>
A Power Apps premium license for accessing </a:t>
            </a:r>
            <a:r>
              <a:rPr lang="en-US" dirty="0" err="1"/>
              <a:t>Dataverse</a:t>
            </a:r>
            <a:r>
              <a:rPr dirty="0"/>
              <a:t>.</a:t>
            </a:r>
          </a:p>
          <a:p>
            <a:r>
              <a:rPr dirty="0"/>
              <a:t>
An environment with </a:t>
            </a:r>
            <a:r>
              <a:rPr lang="en-US" dirty="0" err="1"/>
              <a:t>Dataverse</a:t>
            </a:r>
            <a:r>
              <a:rPr lang="en-US" dirty="0"/>
              <a:t> </a:t>
            </a:r>
            <a:r>
              <a:rPr dirty="0"/>
              <a:t>because the Starter Kit solution will need to store metadata about the apps and flows that are detected within an environment.</a:t>
            </a:r>
          </a:p>
          <a:p>
            <a:r>
              <a:rPr dirty="0"/>
              <a:t>
Power BI Desktop to view the reports and visualizations that highlight app and flow use within the tenant.</a:t>
            </a:r>
          </a:p>
          <a:p>
            <a:r>
              <a:rPr dirty="0"/>
              <a:t>
A global tenant admin, Power Platform Service admin, or Dynamics 365 service admin role is required to access the tenant resources.</a:t>
            </a:r>
          </a:p>
          <a:p>
            <a:r>
              <a:rPr dirty="0"/>
              <a:t>
A Power Apps premium license for accessing </a:t>
            </a:r>
            <a:r>
              <a:rPr lang="en-US" dirty="0" err="1"/>
              <a:t>Dataverse</a:t>
            </a:r>
            <a:r>
              <a:rPr dirty="0"/>
              <a:t>.</a:t>
            </a:r>
          </a:p>
          <a:p>
            <a:r>
              <a:rPr dirty="0"/>
              <a:t>
An environment with </a:t>
            </a:r>
            <a:r>
              <a:rPr lang="en-US" dirty="0" err="1"/>
              <a:t>Dataverse</a:t>
            </a:r>
            <a:r>
              <a:rPr lang="en-US" dirty="0"/>
              <a:t> </a:t>
            </a:r>
            <a:r>
              <a:rPr dirty="0"/>
              <a:t>because the Starter Kit solution will need to store metadata about the apps and flows that are detected within an environment.</a:t>
            </a:r>
          </a:p>
          <a:p>
            <a:r>
              <a:rPr dirty="0"/>
              <a:t>
Power BI Desktop to view the reports and visualizations that highlight app and flow use within the tenant.</a:t>
            </a:r>
          </a:p>
          <a:p>
            <a:r>
              <a:rPr dirty="0"/>
              <a:t>
Within the Starter Kit, administrators will discover the tools and features that are discussed in the following sections.</a:t>
            </a:r>
          </a:p>
          <a:p>
            <a:r>
              <a:rPr dirty="0"/>
              <a:t>
By using the DLP Editor app, an administrator can explore existing DLP policies and evaluate the impact of moving a connector from one data group to another. If a change to a data group has an impact on an existing app, that will be highlighted in the Affected Power Apps list. Then, an administrator can send an email, through an in-app experience, to the owner of that application and warn them of the upcoming change.</a:t>
            </a:r>
          </a:p>
          <a:p>
            <a:r>
              <a:rPr dirty="0"/>
              <a:t>
This current, in-product DLP editor experience doesn't provide this type of what-if analysis, so we recommend that you use the DLP Strategy app that comes with the COE Starter Kit when making DLP changes. Using the DLP Strategy app will also help you understand the impact to existing apps when DLP changes are made and help you reduce the chance of unknowingly breaking someone's app.</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While Admin Analytics, which is found in the Power Platform Admin center, provides some insight into the use of Power Apps and Power Automate, it does so within the context of an environment. This parameter makes developing a holistic picture of usage difficult. However, using the tools that are provided in the COE Starter Kit brings all these insights together by using </a:t>
            </a:r>
            <a:r>
              <a:rPr lang="en-US" dirty="0" err="1"/>
              <a:t>Dataverse</a:t>
            </a:r>
            <a:r>
              <a:rPr dirty="0"/>
              <a:t>, a model-driven Power App, and a Power BI dashboard. These assets, plus the inclusion of flows that will sync data from Office 365 Security and Compliance logs and through the Power Platform management connectors into </a:t>
            </a:r>
            <a:r>
              <a:rPr lang="en-US" dirty="0" err="1"/>
              <a:t>Dataverse</a:t>
            </a:r>
            <a:r>
              <a:rPr lang="en-US" dirty="0"/>
              <a:t> tables</a:t>
            </a:r>
            <a:r>
              <a:rPr dirty="0"/>
              <a:t>, provide the greatest level of visibility for administrators.</a:t>
            </a:r>
          </a:p>
          <a:p>
            <a:r>
              <a:rPr dirty="0"/>
              <a:t>
The Power BI dashboard connects to Starter Kit </a:t>
            </a:r>
            <a:r>
              <a:rPr lang="en-US" dirty="0" err="1"/>
              <a:t>Dataverse</a:t>
            </a:r>
            <a:r>
              <a:rPr lang="en-US" dirty="0"/>
              <a:t> tables</a:t>
            </a:r>
            <a:r>
              <a:rPr dirty="0"/>
              <a:t> and contains tabs that provide the following reports:</a:t>
            </a:r>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Overview - Includes the total number of apps and flows that have been created, including a breakdown based on the maker's location and the number of apps/flows that they have created.</a:t>
            </a:r>
          </a:p>
          <a:p>
            <a:r>
              <a:t>
Environments - Highlights the number of environments that have been created and includes the type of environment (Default, Production, Sandbox, Trial), and then identifies the creators of the environments and when the environment was created.</a:t>
            </a:r>
          </a:p>
          <a:p>
            <a:r>
              <a:t>
Apps - Provides insights into the usage of apps, including the number of sessions and users that the app has been shared with. This report also breaks down usage by department by pivoting data based on the department that has been specified inside of a user's Office 365 profile.</a:t>
            </a:r>
          </a:p>
          <a:p>
            <a:r>
              <a:t>
App detail - Examines the specifics of the app, including the connection type and when the app was last published.</a:t>
            </a:r>
          </a:p>
          <a:p>
            <a:r>
              <a:t>
Flows - Displays a flow creation trend that will break down when flows were created. This report will also pivot data based on the user's department and includes a breakdown of the flows that were created by environment.</a:t>
            </a:r>
          </a:p>
          <a:p>
            <a:r>
              <a:t>
Custom Connectors - Lists all the custom connectors that exist within a tenant. This report also lists the users that created the connectors and then trends the month that they were created in.</a:t>
            </a:r>
          </a:p>
          <a:p>
            <a:r>
              <a:t>
Makers - Identifies all the makers within the environment and identifies how many apps and flows they have built. A slicer exists that allows a consumer of this report to filter based on the maker's department.</a:t>
            </a:r>
          </a:p>
          <a:p>
            <a:r>
              <a:t>
Connections - Displays the number of connections that have been established, by connector. This report provides great insight into the popularity of specific connectors within your tenant.</a:t>
            </a:r>
          </a:p>
        </p:txBody>
      </p:sp>
      <p:sp>
        <p:nvSpPr>
          <p:cNvPr id="4" name="Slide Number Placeholder 3"/>
          <p:cNvSpPr>
            <a:spLocks noGrp="1"/>
          </p:cNvSpPr>
          <p:nvPr>
            <p:ph type="sldNum" sz="quarter" idx="10"/>
          </p:nvPr>
        </p:nvSpPr>
        <p:spPr/>
        <p:txBody>
          <a:bodyPr/>
          <a:lstStyle/>
          <a:p>
            <a:fld id="{6101C5E1-D8E9-464D-A93E-CE21651935A7}" type="slidenum">
              <a:rPr lang="en-US" smtClean="0"/>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main purpose of the Sample App Audit process is to demonstrate how an admin could identify overshared or often used resources and gather further information, like business justification and business impact of an outage, for those apps. Having a platform that provides democratized access to technology is only useful if people don't create many redundant or low-value applications. Situations might also occur where people create temporary applications for proof-of-concept purposes. These apps can clutter an environment if they are not cleaned up. Within the COE Starter Kit, app makers can be prompted to attest their application to ensure that it addresses business justification requirements. If the application doesn't address these requirements, makers can have their application removed from the environment.</a:t>
            </a:r>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App Catalog application acts as a catalog that helps with discoverability of apps. Users can explore featured apps and browse apps by category. The app catalog can be a great entry point to launch apps for end users and makers can explore to see if an application already exists before they create another app that provides similar functionality. An Admin decides which apps are featured in the App Catalog by completing the App Audit process. After an app has been approved by the App Audit process, these apps can be featured in the app catalog.</a:t>
            </a:r>
          </a:p>
          <a:p>
            <a:r>
              <a:t>
Administrating access to applications can be done by the Owner of the application. However, circumstances might occur where you want an administrator to provide access. By using the Set Owner app, you can allow for this situation by selecting an app, adding users, and then indicating whether they should be able to view the app or edit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Power Apps and Power Automate can be discovered virally within an organization's tenant through the Office 365 portal. Makers might be confused about whether they are allowed to use these tools or not.</a:t>
            </a:r>
          </a:p>
          <a:p>
            <a:r>
              <a:t>
Detecting when a maker has created their first app or flow and sending them some useful information to accelerate their journey will immediately imply that these tools are the ones that they are permitted to use. Now, they will have a list of resources that can ease their transition into using these tools.</a:t>
            </a:r>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the steps in the learning path:</a:t>
            </a:r>
          </a:p>
          <a:p>
            <a:r>
              <a:rPr lang="en-US" dirty="0"/>
              <a:t>https://docs.microsoft.com/en-us/learn/modules/build-first-workflow/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75797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use Power Automate to automate workflows between your favorite applications and services, sync files, get notifications, collect data, and much more.</a:t>
            </a:r>
          </a:p>
          <a:p>
            <a:r>
              <a:rPr dirty="0"/>
              <a:t>
For example, you can automate these tasks:</a:t>
            </a:r>
          </a:p>
          <a:p>
            <a:r>
              <a:rPr dirty="0"/>
              <a:t>
Instantly respond to high-priority notifications or emails.</a:t>
            </a:r>
          </a:p>
          <a:p>
            <a:r>
              <a:rPr dirty="0"/>
              <a:t>
Capture, track, and follow up with new sales leads.</a:t>
            </a:r>
          </a:p>
          <a:p>
            <a:r>
              <a:rPr dirty="0"/>
              <a:t>
Copy all email attachments to your OneDrive for Business account.</a:t>
            </a:r>
          </a:p>
          <a:p>
            <a:r>
              <a:rPr dirty="0"/>
              <a:t>
Collect data about your business, and share that information with your team.</a:t>
            </a:r>
          </a:p>
          <a:p>
            <a:r>
              <a:rPr dirty="0"/>
              <a:t>
Automate approval workflows.</a:t>
            </a:r>
          </a:p>
          <a:p>
            <a:r>
              <a:rPr dirty="0"/>
              <a:t>
A common use of Power Automate is to receive notifications. For example, you can instantly receive an email or a push notification on your phone whenever a sales lead is added to Dynamics 365 or Salesforce.</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318248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rPr dirty="0"/>
              <a:t>Let's jump into Power Automate, and we'll show you around. We have tons of information for you to learn about how to use Power Automate.</a:t>
            </a:r>
          </a:p>
          <a:p>
            <a:r>
              <a:rPr dirty="0"/>
              <a:t>
When you sign in to Power Automate, you'll find these menus:</a:t>
            </a:r>
          </a:p>
          <a:p>
            <a:r>
              <a:rPr dirty="0"/>
              <a:t>
Action items, where you can manage approvals and business process flows.</a:t>
            </a:r>
          </a:p>
          <a:p>
            <a:r>
              <a:rPr dirty="0"/>
              <a:t>
My flows, where your flows reside.</a:t>
            </a:r>
          </a:p>
          <a:p>
            <a:r>
              <a:rPr dirty="0"/>
              <a:t>
Create, where you start a new flow.</a:t>
            </a:r>
          </a:p>
          <a:p>
            <a:r>
              <a:rPr dirty="0"/>
              <a:t>
Templates, where you can take a look at some of the most popular templates. These should give you some great ideas for flows you want to try.</a:t>
            </a:r>
          </a:p>
          <a:p>
            <a:r>
              <a:rPr dirty="0"/>
              <a:t>
Connectors, where you can connect from one service to another.</a:t>
            </a:r>
          </a:p>
          <a:p>
            <a:r>
              <a:rPr dirty="0"/>
              <a:t>
Data, where you can access </a:t>
            </a:r>
            <a:r>
              <a:rPr lang="en-US" dirty="0"/>
              <a:t>tables</a:t>
            </a:r>
            <a:r>
              <a:rPr dirty="0"/>
              <a:t>, connections, custom connectors and gateways.</a:t>
            </a:r>
          </a:p>
          <a:p>
            <a:r>
              <a:rPr dirty="0"/>
              <a:t>
Solutions, where you can manage your solutions.</a:t>
            </a:r>
          </a:p>
          <a:p>
            <a:r>
              <a:rPr dirty="0"/>
              <a:t>
Learn, where you can find information that will help you quickly ramp up on Power Automate.</a:t>
            </a:r>
          </a:p>
          <a:p>
            <a:r>
              <a:rPr dirty="0"/>
              <a:t>
For now, let's focus on the ? menu next to your login, which has these options:</a:t>
            </a:r>
          </a:p>
          <a:p>
            <a:r>
              <a:rPr dirty="0"/>
              <a:t>
Documentation is where our advanced topics reside. If you want to really understand a feature or function, you can do a deep dive here to figure things out.</a:t>
            </a:r>
          </a:p>
          <a:p>
            <a:r>
              <a:rPr dirty="0"/>
              <a:t>
Learn has learning paths to guide you through using Power Automate, all the way from beginning techniques to advanced scenarios.</a:t>
            </a:r>
          </a:p>
          <a:p>
            <a:r>
              <a:rPr dirty="0"/>
              <a:t>
Support is a great landing place to find help.</a:t>
            </a:r>
          </a:p>
          <a:p>
            <a:r>
              <a:rPr dirty="0"/>
              <a:t>
Roadmap is where you can get a glimpse into what will be made in the next product update.</a:t>
            </a:r>
          </a:p>
          <a:p>
            <a:r>
              <a:rPr dirty="0"/>
              <a:t>
Community is a place to plug into and find out how other people use Power Automate.</a:t>
            </a:r>
          </a:p>
          <a:p>
            <a:r>
              <a:rPr dirty="0"/>
              <a:t>
Give Feedback taps into a community of power users, and is where you can send comments and questions to developers and other experienced users.</a:t>
            </a:r>
          </a:p>
          <a:p>
            <a:r>
              <a:rPr dirty="0"/>
              <a:t>
Blog keeps you up to date about the most recent developments and releases in the Power Automate ecosystem.</a:t>
            </a:r>
          </a:p>
          <a:p>
            <a:r>
              <a:rPr dirty="0"/>
              <a:t>
Pricing can help you choose the right plan for you or your business.</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use Power Automate to automate workflows between your favorite applications and services, sync files, get notifications, collect data, and much more.</a:t>
            </a:r>
          </a:p>
          <a:p>
            <a:r>
              <a:rPr dirty="0"/>
              <a:t>
For example, you can automate these tasks:</a:t>
            </a:r>
          </a:p>
          <a:p>
            <a:r>
              <a:rPr dirty="0"/>
              <a:t>
Instantly respond to high-priority notifications or emails.</a:t>
            </a:r>
          </a:p>
          <a:p>
            <a:r>
              <a:rPr dirty="0"/>
              <a:t>
Capture, track, and follow up with new sales leads.</a:t>
            </a:r>
          </a:p>
          <a:p>
            <a:r>
              <a:rPr dirty="0"/>
              <a:t>
Copy all email attachments to your OneDrive for Business account.</a:t>
            </a:r>
          </a:p>
          <a:p>
            <a:r>
              <a:rPr dirty="0"/>
              <a:t>
Collect data about your business, and share that information with your team.</a:t>
            </a:r>
          </a:p>
          <a:p>
            <a:r>
              <a:rPr dirty="0"/>
              <a:t>
Automate approval workflows.</a:t>
            </a:r>
          </a:p>
          <a:p>
            <a:r>
              <a:rPr dirty="0"/>
              <a:t>
A common use of Power Automate is to receive notifications. For example, you can instantly receive an email or a push notification on your phone whenever a sales lead is added to Dynamics 365 or Salesforce.</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153851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Approvals are a great process to build in Power Automate. They are often defined yet manual. Check out the following scenario for an example: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user starts the process by going into a Power Apps app and creating a purchase order request. Once they submit the request, the information is sent to a Power Automate flow.</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Here is the starting point of the flow.</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332345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After the manager receives the approval and approves, the flow can then provide conditional logic. Typically this might be something like if the purchase order request is greater than $10,000 send it to VP if not then automatically approve the purchase order.</a:t>
            </a:r>
          </a:p>
          <a:p>
            <a:r>
              <a:rPr lang="en-US" sz="1200" b="0" i="0" kern="1200">
                <a:solidFill>
                  <a:schemeClr val="tx1"/>
                </a:solidFill>
                <a:effectLst/>
                <a:latin typeface="+mn-lt"/>
                <a:ea typeface="+mn-ea"/>
                <a:cs typeface="+mn-cs"/>
              </a:rPr>
              <a:t>Here is an example of what this flow may look like.</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3806899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41473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5923200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730657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3116220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0881281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42612132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54935668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9523267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2345666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276663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7301139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7009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4828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375812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312420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5059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6589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20077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159305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666264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691368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96121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340986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207786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952299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134593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2486763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03655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20363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6008966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00836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314635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127048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95295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047403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071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05057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662434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28405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81389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80938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5490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252815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38927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492299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41062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208316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882954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2134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779668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26186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684067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943015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09289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3387134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015221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82C50D5-C44B-405C-B075-1033C3702602}"/>
              </a:ext>
            </a:extLst>
          </p:cNvPr>
          <p:cNvSpPr>
            <a:spLocks noGrp="1"/>
          </p:cNvSpPr>
          <p:nvPr>
            <p:ph type="body" sz="quarter" idx="12"/>
          </p:nvPr>
        </p:nvSpPr>
        <p:spPr>
          <a:xfrm>
            <a:off x="419100" y="1168400"/>
            <a:ext cx="11353800" cy="369332"/>
          </a:xfrm>
        </p:spPr>
        <p:txBody>
          <a:bodyPr tIns="0" rIns="0" bIns="0"/>
          <a:lstStyle>
            <a:lvl1pPr>
              <a:defRPr sz="2400" spc="0">
                <a:solidFill>
                  <a:schemeClr val="tx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2181225"/>
            <a:ext cx="5543785"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2181225"/>
            <a:ext cx="5543550" cy="3489325"/>
          </a:xfrm>
          <a:solidFill>
            <a:schemeClr val="bg1">
              <a:lumMod val="95000"/>
            </a:schemeClr>
          </a:solidFill>
        </p:spPr>
        <p:txBody>
          <a:bodyPr lIns="137160">
            <a:noAutofit/>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58493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8823773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09918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053790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71321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18572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4900597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386089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621574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51165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618249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1456896"/>
            <a:ext cx="3639312" cy="4194604"/>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8499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ulleted Text Layout_three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15">
            <a:extLst>
              <a:ext uri="{FF2B5EF4-FFF2-40B4-BE49-F238E27FC236}">
                <a16:creationId xmlns:a16="http://schemas.microsoft.com/office/drawing/2014/main" id="{D88CAB4A-3114-4956-BC79-640A8040B824}"/>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4290290"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8139112" y="2159000"/>
            <a:ext cx="3639312"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39634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90366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ulleted Text Layout_four columns with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16" name="Text Placeholder 15">
            <a:extLst>
              <a:ext uri="{FF2B5EF4-FFF2-40B4-BE49-F238E27FC236}">
                <a16:creationId xmlns:a16="http://schemas.microsoft.com/office/drawing/2014/main" id="{CACF15A9-A50F-42FE-8B1B-E8D9924233D2}"/>
              </a:ext>
            </a:extLst>
          </p:cNvPr>
          <p:cNvSpPr>
            <a:spLocks noGrp="1"/>
          </p:cNvSpPr>
          <p:nvPr>
            <p:ph type="body" sz="quarter" idx="15"/>
          </p:nvPr>
        </p:nvSpPr>
        <p:spPr>
          <a:xfrm>
            <a:off x="441325" y="1168400"/>
            <a:ext cx="11331575" cy="369332"/>
          </a:xfrm>
        </p:spPr>
        <p:txBody>
          <a:bodyPr tIns="0" rIns="0" bIns="0"/>
          <a:lstStyle>
            <a:lvl1pPr>
              <a:defRPr sz="2400" spc="0"/>
            </a:lvl1pPr>
          </a:lstStyle>
          <a:p>
            <a:pPr lvl="0"/>
            <a:r>
              <a:rPr lang="en-US"/>
              <a:t>Click to edit Master text styles</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9"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3315198"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4">
            <a:extLst>
              <a:ext uri="{FF2B5EF4-FFF2-40B4-BE49-F238E27FC236}">
                <a16:creationId xmlns:a16="http://schemas.microsoft.com/office/drawing/2014/main" id="{50F85D02-2C20-45D2-A8F9-52B37BD25A9D}"/>
              </a:ext>
            </a:extLst>
          </p:cNvPr>
          <p:cNvSpPr>
            <a:spLocks noGrp="1"/>
          </p:cNvSpPr>
          <p:nvPr>
            <p:ph sz="quarter" idx="13"/>
          </p:nvPr>
        </p:nvSpPr>
        <p:spPr>
          <a:xfrm>
            <a:off x="6188927"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4">
            <a:extLst>
              <a:ext uri="{FF2B5EF4-FFF2-40B4-BE49-F238E27FC236}">
                <a16:creationId xmlns:a16="http://schemas.microsoft.com/office/drawing/2014/main" id="{79E6646F-33A8-4096-B97F-B5167D224B36}"/>
              </a:ext>
            </a:extLst>
          </p:cNvPr>
          <p:cNvSpPr>
            <a:spLocks noGrp="1"/>
          </p:cNvSpPr>
          <p:nvPr>
            <p:ph sz="quarter" idx="14"/>
          </p:nvPr>
        </p:nvSpPr>
        <p:spPr>
          <a:xfrm>
            <a:off x="9062656" y="2159000"/>
            <a:ext cx="2715768" cy="3492500"/>
          </a:xfrm>
          <a:solidFill>
            <a:schemeClr val="bg1">
              <a:lumMod val="95000"/>
            </a:schemeClr>
          </a:solidFill>
        </p:spPr>
        <p:txBody>
          <a:bodyPr lIns="137160" rIns="137160">
            <a:noAutofit/>
          </a:bodyPr>
          <a:lstStyle>
            <a:lvl1pPr>
              <a:spcBef>
                <a:spcPts val="392"/>
              </a:spcBef>
              <a:spcAft>
                <a:spcPts val="588"/>
              </a:spcAft>
              <a:defRPr sz="2400" spc="0"/>
            </a:lvl1pPr>
            <a:lvl2pPr marL="336145" indent="-224097">
              <a:spcBef>
                <a:spcPts val="392"/>
              </a:spcBef>
              <a:spcAft>
                <a:spcPts val="588"/>
              </a:spcAft>
              <a:buFont typeface="Arial" panose="020B0604020202020204" pitchFamily="34" charset="0"/>
              <a:buChar char="•"/>
              <a:defRPr spc="0">
                <a:solidFill>
                  <a:schemeClr val="tx1"/>
                </a:solidFill>
                <a:latin typeface="+mn-lt"/>
              </a:defRPr>
            </a:lvl2pPr>
            <a:lvl3pPr marL="280121" indent="-280121">
              <a:spcBef>
                <a:spcPts val="392"/>
              </a:spcBef>
              <a:spcAft>
                <a:spcPts val="588"/>
              </a:spcAft>
              <a:buFont typeface="Arial" panose="020B0604020202020204" pitchFamily="34" charset="0"/>
              <a:buChar char="•"/>
              <a:defRPr spc="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pc="0">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805216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23177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42740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274400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834568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44628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39505648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3974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426395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873933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64718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846236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607820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1417129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843452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1158958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1974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6745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128142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37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779656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8925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0287776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870620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06766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46862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0456137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718887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50163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028233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856495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5494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68908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184007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74123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with no-fill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7" name="Text Placeholder 6">
            <a:extLst>
              <a:ext uri="{FF2B5EF4-FFF2-40B4-BE49-F238E27FC236}">
                <a16:creationId xmlns:a16="http://schemas.microsoft.com/office/drawing/2014/main" id="{025ED7E9-29D4-4B0B-A7ED-A7EEB63B7670}"/>
              </a:ext>
            </a:extLst>
          </p:cNvPr>
          <p:cNvSpPr>
            <a:spLocks noGrp="1"/>
          </p:cNvSpPr>
          <p:nvPr>
            <p:ph type="body" sz="quarter" idx="25"/>
          </p:nvPr>
        </p:nvSpPr>
        <p:spPr>
          <a:xfrm>
            <a:off x="419100" y="1168400"/>
            <a:ext cx="11353800" cy="369332"/>
          </a:xfrm>
        </p:spPr>
        <p:txBody>
          <a:bodyPr tIns="0" rIns="0" bIns="0"/>
          <a:lstStyle>
            <a:lvl1pPr>
              <a:defRPr sz="2400" spc="0"/>
            </a:lvl1pPr>
          </a:lstStyle>
          <a:p>
            <a:pPr lvl="0"/>
            <a:r>
              <a:rPr lang="en-US"/>
              <a:t>Click to edit Master text styles</a:t>
            </a:r>
          </a:p>
        </p:txBody>
      </p:sp>
      <p:sp>
        <p:nvSpPr>
          <p:cNvPr id="5" name="Text Placeholder 4"/>
          <p:cNvSpPr>
            <a:spLocks noGrp="1"/>
          </p:cNvSpPr>
          <p:nvPr>
            <p:ph type="body" sz="quarter" idx="11" hasCustomPrompt="1"/>
          </p:nvPr>
        </p:nvSpPr>
        <p:spPr>
          <a:xfrm>
            <a:off x="432090" y="1757628"/>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841020B6-1BA9-4B42-9B95-74C6AB360B60}"/>
              </a:ext>
              <a:ext uri="{C183D7F6-B498-43B3-948B-1728B52AA6E4}">
                <adec:decorative xmlns:adec="http://schemas.microsoft.com/office/drawing/2017/decorative" val="1"/>
              </a:ext>
            </a:extLst>
          </p:cNvPr>
          <p:cNvCxnSpPr>
            <a:cxnSpLocks/>
          </p:cNvCxnSpPr>
          <p:nvPr userDrawn="1"/>
        </p:nvCxnSpPr>
        <p:spPr>
          <a:xfrm>
            <a:off x="432090" y="238775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32090" y="2437552"/>
            <a:ext cx="11341268" cy="580328"/>
          </a:xfrm>
          <a:noFill/>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73E105E2-4222-4DF2-8EB6-633B5874898A}"/>
              </a:ext>
              <a:ext uri="{C183D7F6-B498-43B3-948B-1728B52AA6E4}">
                <adec:decorative xmlns:adec="http://schemas.microsoft.com/office/drawing/2017/decorative" val="1"/>
              </a:ext>
            </a:extLst>
          </p:cNvPr>
          <p:cNvCxnSpPr>
            <a:cxnSpLocks/>
          </p:cNvCxnSpPr>
          <p:nvPr userDrawn="1"/>
        </p:nvCxnSpPr>
        <p:spPr>
          <a:xfrm>
            <a:off x="432090" y="3067678"/>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32090" y="3117476"/>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FAB7D6F-309C-4BA7-9BA6-96EB44BDAC3D}"/>
              </a:ext>
              <a:ext uri="{C183D7F6-B498-43B3-948B-1728B52AA6E4}">
                <adec:decorative xmlns:adec="http://schemas.microsoft.com/office/drawing/2017/decorative" val="1"/>
              </a:ext>
            </a:extLst>
          </p:cNvPr>
          <p:cNvCxnSpPr>
            <a:cxnSpLocks/>
          </p:cNvCxnSpPr>
          <p:nvPr userDrawn="1"/>
        </p:nvCxnSpPr>
        <p:spPr>
          <a:xfrm>
            <a:off x="432090" y="3747602"/>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32090" y="3797400"/>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DF682EC7-D38A-4AAF-915D-16D1329F20EA}"/>
              </a:ext>
              <a:ext uri="{C183D7F6-B498-43B3-948B-1728B52AA6E4}">
                <adec:decorative xmlns:adec="http://schemas.microsoft.com/office/drawing/2017/decorative" val="1"/>
              </a:ext>
            </a:extLst>
          </p:cNvPr>
          <p:cNvCxnSpPr>
            <a:cxnSpLocks/>
          </p:cNvCxnSpPr>
          <p:nvPr userDrawn="1"/>
        </p:nvCxnSpPr>
        <p:spPr>
          <a:xfrm>
            <a:off x="432090" y="4427526"/>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3CB92F09-BEE7-4120-B14A-C4303126C189}"/>
              </a:ext>
            </a:extLst>
          </p:cNvPr>
          <p:cNvSpPr>
            <a:spLocks noGrp="1"/>
          </p:cNvSpPr>
          <p:nvPr>
            <p:ph type="body" sz="quarter" idx="24" hasCustomPrompt="1"/>
          </p:nvPr>
        </p:nvSpPr>
        <p:spPr>
          <a:xfrm>
            <a:off x="432090" y="4477324"/>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C8AED073-66ED-4BF0-9A93-0E57F5900F77}"/>
              </a:ext>
              <a:ext uri="{C183D7F6-B498-43B3-948B-1728B52AA6E4}">
                <adec:decorative xmlns:adec="http://schemas.microsoft.com/office/drawing/2017/decorative" val="1"/>
              </a:ext>
            </a:extLst>
          </p:cNvPr>
          <p:cNvCxnSpPr>
            <a:cxnSpLocks/>
          </p:cNvCxnSpPr>
          <p:nvPr userDrawn="1"/>
        </p:nvCxnSpPr>
        <p:spPr>
          <a:xfrm>
            <a:off x="432090" y="5107450"/>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CCCBCF50-056C-4185-9E9B-D569C1AD6FE2}"/>
              </a:ext>
            </a:extLst>
          </p:cNvPr>
          <p:cNvSpPr>
            <a:spLocks noGrp="1"/>
          </p:cNvSpPr>
          <p:nvPr>
            <p:ph type="body" sz="quarter" idx="23" hasCustomPrompt="1"/>
          </p:nvPr>
        </p:nvSpPr>
        <p:spPr>
          <a:xfrm>
            <a:off x="432090" y="515724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8866B298-E9E0-4AE2-8973-EF2531B84B2A}"/>
              </a:ext>
              <a:ext uri="{C183D7F6-B498-43B3-948B-1728B52AA6E4}">
                <adec:decorative xmlns:adec="http://schemas.microsoft.com/office/drawing/2017/decorative" val="1"/>
              </a:ext>
            </a:extLst>
          </p:cNvPr>
          <p:cNvCxnSpPr>
            <a:cxnSpLocks/>
          </p:cNvCxnSpPr>
          <p:nvPr userDrawn="1"/>
        </p:nvCxnSpPr>
        <p:spPr>
          <a:xfrm>
            <a:off x="432090" y="5787374"/>
            <a:ext cx="1132782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32090" y="5837178"/>
            <a:ext cx="11341268" cy="580328"/>
          </a:xfrm>
          <a:noFill/>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940697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6756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423789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9608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341232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074528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927327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30509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801093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301219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8323378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9268716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8443687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04670530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5284193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981913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6818618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4195046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5867097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5941636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06337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1873208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660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7" name="Text Placeholder 5">
            <a:extLst>
              <a:ext uri="{FF2B5EF4-FFF2-40B4-BE49-F238E27FC236}">
                <a16:creationId xmlns:a16="http://schemas.microsoft.com/office/drawing/2014/main" id="{06AFF0A1-F2AB-4ACB-B217-DCCD3A3F0F84}"/>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164669"/>
            <a:ext cx="3439206" cy="3439206"/>
          </a:xfrm>
          <a:prstGeom prst="ellipse">
            <a:avLst/>
          </a:prstGeom>
          <a:solidFill>
            <a:schemeClr val="bg1">
              <a:lumMod val="95000"/>
            </a:schemeClr>
          </a:solidFill>
        </p:spPr>
        <p:txBody>
          <a:bodyPr tIns="0" rIns="0" bIns="0" anchor="ctr">
            <a:noAutofit/>
          </a:bodyPr>
          <a:lstStyle>
            <a:lvl1pPr algn="ctr">
              <a:defRPr sz="2800" spc="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222214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700482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6D892A5A-4046-4191-873E-25000065DDA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279230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Photo layout with 6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341370"/>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7150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16869"/>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94700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9236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82250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678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14" name="Straight Connector 13">
            <a:extLst>
              <a:ext uri="{FF2B5EF4-FFF2-40B4-BE49-F238E27FC236}">
                <a16:creationId xmlns:a16="http://schemas.microsoft.com/office/drawing/2014/main" id="{71CC4D9B-AEC6-4656-9529-A124CEDB2EDE}"/>
              </a:ext>
              <a:ext uri="{C183D7F6-B498-43B3-948B-1728B52AA6E4}">
                <adec:decorative xmlns:adec="http://schemas.microsoft.com/office/drawing/2017/decorative" val="1"/>
              </a:ext>
            </a:extLst>
          </p:cNvPr>
          <p:cNvCxnSpPr>
            <a:cxnSpLocks/>
          </p:cNvCxnSpPr>
          <p:nvPr userDrawn="1"/>
        </p:nvCxnSpPr>
        <p:spPr>
          <a:xfrm>
            <a:off x="418644" y="569800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7E35C995-68AA-490E-9A70-421B84B485B4}"/>
              </a:ext>
            </a:extLst>
          </p:cNvPr>
          <p:cNvSpPr>
            <a:spLocks noGrp="1"/>
          </p:cNvSpPr>
          <p:nvPr>
            <p:ph type="body" sz="quarter" idx="48" hasCustomPrompt="1"/>
          </p:nvPr>
        </p:nvSpPr>
        <p:spPr>
          <a:xfrm>
            <a:off x="418644" y="5843363"/>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Tree>
    <p:extLst>
      <p:ext uri="{BB962C8B-B14F-4D97-AF65-F5344CB8AC3E}">
        <p14:creationId xmlns:p14="http://schemas.microsoft.com/office/powerpoint/2010/main" val="31791665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495362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18616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46623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1656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1139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3702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540837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1648529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957788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44554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76095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551488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1936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96283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575336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76916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15207748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40101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125786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036129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89863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083235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1076076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344231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972768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16" Type="http://schemas.openxmlformats.org/officeDocument/2006/relationships/slideLayout" Target="../slideLayouts/slideLayout92.xml"/><Relationship Id="rId11" Type="http://schemas.openxmlformats.org/officeDocument/2006/relationships/slideLayout" Target="../slideLayouts/slideLayout87.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74" Type="http://schemas.openxmlformats.org/officeDocument/2006/relationships/slideLayout" Target="../slideLayouts/slideLayout150.xml"/><Relationship Id="rId79" Type="http://schemas.openxmlformats.org/officeDocument/2006/relationships/slideLayout" Target="../slideLayouts/slideLayout155.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82" Type="http://schemas.openxmlformats.org/officeDocument/2006/relationships/theme" Target="../theme/theme2.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slideLayout" Target="../slideLayouts/slideLayout145.xml"/><Relationship Id="rId77" Type="http://schemas.openxmlformats.org/officeDocument/2006/relationships/slideLayout" Target="../slideLayouts/slideLayout153.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slideLayout" Target="../slideLayouts/slideLayout148.xml"/><Relationship Id="rId80" Type="http://schemas.openxmlformats.org/officeDocument/2006/relationships/slideLayout" Target="../slideLayouts/slideLayout156.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slideLayout" Target="../slideLayouts/slideLayout146.xml"/><Relationship Id="rId75" Type="http://schemas.openxmlformats.org/officeDocument/2006/relationships/slideLayout" Target="../slideLayouts/slideLayout151.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slideLayout" Target="../slideLayouts/slideLayout149.xml"/><Relationship Id="rId78" Type="http://schemas.openxmlformats.org/officeDocument/2006/relationships/slideLayout" Target="../slideLayouts/slideLayout154.xml"/><Relationship Id="rId81" Type="http://schemas.openxmlformats.org/officeDocument/2006/relationships/slideLayout" Target="../slideLayouts/slideLayout15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6" Type="http://schemas.openxmlformats.org/officeDocument/2006/relationships/slideLayout" Target="../slideLayouts/slideLayout152.xml"/><Relationship Id="rId7" Type="http://schemas.openxmlformats.org/officeDocument/2006/relationships/slideLayout" Target="../slideLayouts/slideLayout83.xml"/><Relationship Id="rId71" Type="http://schemas.openxmlformats.org/officeDocument/2006/relationships/slideLayout" Target="../slideLayouts/slideLayout147.xml"/><Relationship Id="rId2" Type="http://schemas.openxmlformats.org/officeDocument/2006/relationships/slideLayout" Target="../slideLayouts/slideLayout78.xml"/><Relationship Id="rId29" Type="http://schemas.openxmlformats.org/officeDocument/2006/relationships/slideLayout" Target="../slideLayouts/slideLayout105.xml"/><Relationship Id="rId24" Type="http://schemas.openxmlformats.org/officeDocument/2006/relationships/slideLayout" Target="../slideLayouts/slideLayout100.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66"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361435484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86" r:id="rId15"/>
    <p:sldLayoutId id="2147484727" r:id="rId16"/>
    <p:sldLayoutId id="2147484728" r:id="rId17"/>
    <p:sldLayoutId id="2147484729" r:id="rId18"/>
    <p:sldLayoutId id="2147484788" r:id="rId19"/>
    <p:sldLayoutId id="2147484787"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 id="2147484755" r:id="rId46"/>
    <p:sldLayoutId id="2147484756" r:id="rId47"/>
    <p:sldLayoutId id="2147484757" r:id="rId48"/>
    <p:sldLayoutId id="2147484758" r:id="rId49"/>
    <p:sldLayoutId id="2147484759" r:id="rId50"/>
    <p:sldLayoutId id="2147484760" r:id="rId51"/>
    <p:sldLayoutId id="2147484761" r:id="rId52"/>
    <p:sldLayoutId id="2147484762" r:id="rId53"/>
    <p:sldLayoutId id="2147484763" r:id="rId54"/>
    <p:sldLayoutId id="2147484764" r:id="rId55"/>
    <p:sldLayoutId id="2147484765" r:id="rId56"/>
    <p:sldLayoutId id="2147484766" r:id="rId57"/>
    <p:sldLayoutId id="2147484767" r:id="rId58"/>
    <p:sldLayoutId id="2147484768" r:id="rId59"/>
    <p:sldLayoutId id="2147484769" r:id="rId60"/>
    <p:sldLayoutId id="2147484770" r:id="rId61"/>
    <p:sldLayoutId id="2147484771" r:id="rId62"/>
    <p:sldLayoutId id="2147484772" r:id="rId63"/>
    <p:sldLayoutId id="2147484773" r:id="rId64"/>
    <p:sldLayoutId id="2147484774" r:id="rId65"/>
    <p:sldLayoutId id="2147484775" r:id="rId66"/>
    <p:sldLayoutId id="2147484776" r:id="rId67"/>
    <p:sldLayoutId id="2147484777" r:id="rId68"/>
    <p:sldLayoutId id="2147484778" r:id="rId69"/>
    <p:sldLayoutId id="2147484779" r:id="rId70"/>
    <p:sldLayoutId id="2147484780" r:id="rId71"/>
    <p:sldLayoutId id="2147484781" r:id="rId72"/>
    <p:sldLayoutId id="2147484782" r:id="rId73"/>
    <p:sldLayoutId id="2147484783" r:id="rId74"/>
    <p:sldLayoutId id="2147484784" r:id="rId75"/>
    <p:sldLayoutId id="2147484789"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346935564"/>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4823" r:id="rId33"/>
    <p:sldLayoutId id="2147484824" r:id="rId34"/>
    <p:sldLayoutId id="2147484825" r:id="rId35"/>
    <p:sldLayoutId id="2147484826" r:id="rId36"/>
    <p:sldLayoutId id="2147484827" r:id="rId37"/>
    <p:sldLayoutId id="2147484828" r:id="rId38"/>
    <p:sldLayoutId id="2147484829" r:id="rId39"/>
    <p:sldLayoutId id="2147484830" r:id="rId40"/>
    <p:sldLayoutId id="2147484831" r:id="rId41"/>
    <p:sldLayoutId id="2147484832" r:id="rId42"/>
    <p:sldLayoutId id="2147484833" r:id="rId43"/>
    <p:sldLayoutId id="2147484834" r:id="rId44"/>
    <p:sldLayoutId id="2147484835" r:id="rId45"/>
    <p:sldLayoutId id="2147484836" r:id="rId46"/>
    <p:sldLayoutId id="2147484837" r:id="rId47"/>
    <p:sldLayoutId id="2147484838" r:id="rId48"/>
    <p:sldLayoutId id="2147484839" r:id="rId49"/>
    <p:sldLayoutId id="2147484840" r:id="rId50"/>
    <p:sldLayoutId id="2147484841" r:id="rId51"/>
    <p:sldLayoutId id="2147484842" r:id="rId52"/>
    <p:sldLayoutId id="2147484843" r:id="rId53"/>
    <p:sldLayoutId id="2147484844" r:id="rId54"/>
    <p:sldLayoutId id="2147484845" r:id="rId55"/>
    <p:sldLayoutId id="2147484846" r:id="rId56"/>
    <p:sldLayoutId id="2147484847" r:id="rId57"/>
    <p:sldLayoutId id="2147484848" r:id="rId58"/>
    <p:sldLayoutId id="2147484849" r:id="rId59"/>
    <p:sldLayoutId id="2147484850" r:id="rId60"/>
    <p:sldLayoutId id="2147484851" r:id="rId61"/>
    <p:sldLayoutId id="2147484852" r:id="rId62"/>
    <p:sldLayoutId id="2147484853" r:id="rId63"/>
    <p:sldLayoutId id="2147484854" r:id="rId64"/>
    <p:sldLayoutId id="2147484855" r:id="rId65"/>
    <p:sldLayoutId id="2147484856" r:id="rId66"/>
    <p:sldLayoutId id="2147484857" r:id="rId67"/>
    <p:sldLayoutId id="2147484858" r:id="rId68"/>
    <p:sldLayoutId id="2147484859" r:id="rId69"/>
    <p:sldLayoutId id="2147484860" r:id="rId70"/>
    <p:sldLayoutId id="2147484861" r:id="rId71"/>
    <p:sldLayoutId id="2147484862" r:id="rId72"/>
    <p:sldLayoutId id="2147484863" r:id="rId73"/>
    <p:sldLayoutId id="2147484864" r:id="rId74"/>
    <p:sldLayoutId id="2147484865" r:id="rId75"/>
    <p:sldLayoutId id="2147484866" r:id="rId76"/>
    <p:sldLayoutId id="2147484867" r:id="rId77"/>
    <p:sldLayoutId id="2147484868" r:id="rId78"/>
    <p:sldLayoutId id="2147484869" r:id="rId79"/>
    <p:sldLayoutId id="2147484870" r:id="rId80"/>
    <p:sldLayoutId id="2147484871"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C2BF-3DE8-4280-9ACD-1A7D0D9AA02F}"/>
              </a:ext>
            </a:extLst>
          </p:cNvPr>
          <p:cNvSpPr>
            <a:spLocks noGrp="1"/>
          </p:cNvSpPr>
          <p:nvPr>
            <p:ph type="title"/>
          </p:nvPr>
        </p:nvSpPr>
        <p:spPr>
          <a:xfrm>
            <a:off x="428681" y="3101408"/>
            <a:ext cx="5428936" cy="1793104"/>
          </a:xfrm>
        </p:spPr>
        <p:txBody>
          <a:bodyPr/>
          <a:lstStyle/>
          <a:p>
            <a:r>
              <a:rPr lang="en-US" sz="4800" dirty="0"/>
              <a:t>Automate a business process using Power Automate</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0285B5E-1F0C-48C1-8C50-625C546C35EF}"/>
              </a:ext>
            </a:extLst>
          </p:cNvPr>
          <p:cNvSpPr>
            <a:spLocks noGrp="1"/>
          </p:cNvSpPr>
          <p:nvPr>
            <p:ph type="title"/>
          </p:nvPr>
        </p:nvSpPr>
        <p:spPr/>
        <p:txBody>
          <a:bodyPr/>
          <a:lstStyle/>
          <a:p>
            <a:r>
              <a:rPr lang="en-US"/>
              <a:t>Types of Power Automate flows</a:t>
            </a:r>
          </a:p>
        </p:txBody>
      </p:sp>
      <p:sp>
        <p:nvSpPr>
          <p:cNvPr id="3" name="Content Placeholder 2">
            <a:extLst>
              <a:ext uri="{FF2B5EF4-FFF2-40B4-BE49-F238E27FC236}">
                <a16:creationId xmlns:a16="http://schemas.microsoft.com/office/drawing/2014/main" id="{927989F5-D0FF-43B5-B52A-4A9A079ED2E8}"/>
              </a:ext>
            </a:extLst>
          </p:cNvPr>
          <p:cNvSpPr>
            <a:spLocks noGrp="1"/>
          </p:cNvSpPr>
          <p:nvPr>
            <p:ph sz="quarter" idx="10"/>
          </p:nvPr>
        </p:nvSpPr>
        <p:spPr/>
        <p:txBody>
          <a:bodyPr/>
          <a:lstStyle/>
          <a:p>
            <a:pPr>
              <a:spcBef>
                <a:spcPts val="0"/>
              </a:spcBef>
              <a:spcAft>
                <a:spcPts val="600"/>
              </a:spcAft>
            </a:pPr>
            <a:r>
              <a:rPr lang="en-US"/>
              <a:t>Event driven flows: </a:t>
            </a:r>
          </a:p>
          <a:p>
            <a:pPr>
              <a:spcBef>
                <a:spcPts val="0"/>
              </a:spcBef>
              <a:spcAft>
                <a:spcPts val="600"/>
              </a:spcAft>
            </a:pPr>
            <a:r>
              <a:rPr lang="en-US">
                <a:latin typeface="+mn-lt"/>
              </a:rPr>
              <a:t>Flows built of a trigger to execute one or more actions  </a:t>
            </a:r>
          </a:p>
        </p:txBody>
      </p:sp>
      <p:sp>
        <p:nvSpPr>
          <p:cNvPr id="4" name="Content Placeholder 3">
            <a:extLst>
              <a:ext uri="{FF2B5EF4-FFF2-40B4-BE49-F238E27FC236}">
                <a16:creationId xmlns:a16="http://schemas.microsoft.com/office/drawing/2014/main" id="{A3ADC55C-7381-4811-B0B1-446A27CC789C}"/>
              </a:ext>
            </a:extLst>
          </p:cNvPr>
          <p:cNvSpPr>
            <a:spLocks noGrp="1"/>
          </p:cNvSpPr>
          <p:nvPr>
            <p:ph sz="quarter" idx="12"/>
          </p:nvPr>
        </p:nvSpPr>
        <p:spPr/>
        <p:txBody>
          <a:bodyPr/>
          <a:lstStyle/>
          <a:p>
            <a:pPr>
              <a:spcBef>
                <a:spcPts val="0"/>
              </a:spcBef>
              <a:spcAft>
                <a:spcPts val="600"/>
              </a:spcAft>
            </a:pPr>
            <a:r>
              <a:rPr lang="en-US" dirty="0"/>
              <a:t>Business process flows:</a:t>
            </a:r>
          </a:p>
          <a:p>
            <a:pPr>
              <a:spcBef>
                <a:spcPts val="0"/>
              </a:spcBef>
              <a:spcAft>
                <a:spcPts val="600"/>
              </a:spcAft>
            </a:pPr>
            <a:r>
              <a:rPr lang="en-US" dirty="0">
                <a:latin typeface="+mn-lt"/>
              </a:rPr>
              <a:t>Flows built to augment the experience when using Model-driven apps and Microsoft </a:t>
            </a:r>
            <a:r>
              <a:rPr lang="en-US" dirty="0" err="1">
                <a:latin typeface="+mn-lt"/>
              </a:rPr>
              <a:t>Dataverse</a:t>
            </a:r>
            <a:endParaRPr lang="en-US" dirty="0">
              <a:latin typeface="+mn-lt"/>
            </a:endParaRPr>
          </a:p>
        </p:txBody>
      </p:sp>
      <p:sp>
        <p:nvSpPr>
          <p:cNvPr id="5" name="Content Placeholder 4">
            <a:extLst>
              <a:ext uri="{FF2B5EF4-FFF2-40B4-BE49-F238E27FC236}">
                <a16:creationId xmlns:a16="http://schemas.microsoft.com/office/drawing/2014/main" id="{F6447B61-B07C-45B3-95B0-388EE554343C}"/>
              </a:ext>
            </a:extLst>
          </p:cNvPr>
          <p:cNvSpPr>
            <a:spLocks noGrp="1"/>
          </p:cNvSpPr>
          <p:nvPr>
            <p:ph sz="quarter" idx="13"/>
          </p:nvPr>
        </p:nvSpPr>
        <p:spPr/>
        <p:txBody>
          <a:bodyPr/>
          <a:lstStyle/>
          <a:p>
            <a:pPr>
              <a:spcBef>
                <a:spcPts val="0"/>
              </a:spcBef>
              <a:spcAft>
                <a:spcPts val="600"/>
              </a:spcAft>
            </a:pPr>
            <a:r>
              <a:rPr lang="en-US" dirty="0"/>
              <a:t>UI flows: </a:t>
            </a:r>
          </a:p>
          <a:p>
            <a:pPr>
              <a:spcBef>
                <a:spcPts val="0"/>
              </a:spcBef>
              <a:spcAft>
                <a:spcPts val="600"/>
              </a:spcAft>
            </a:pPr>
            <a:r>
              <a:rPr lang="en-US" dirty="0">
                <a:latin typeface="+mn-lt"/>
              </a:rPr>
              <a:t>Robotic process automation (RPA) flows allow you to row yourself performing actions on your desktop or within a web browser </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9016-C1E9-4DB9-BE0D-C20FA2479641}"/>
              </a:ext>
            </a:extLst>
          </p:cNvPr>
          <p:cNvSpPr>
            <a:spLocks noGrp="1"/>
          </p:cNvSpPr>
          <p:nvPr>
            <p:ph type="title"/>
          </p:nvPr>
        </p:nvSpPr>
        <p:spPr/>
        <p:txBody>
          <a:bodyPr/>
          <a:lstStyle/>
          <a:p>
            <a:r>
              <a:rPr lang="en-US"/>
              <a:t>Key concepts</a:t>
            </a:r>
          </a:p>
        </p:txBody>
      </p:sp>
      <p:sp>
        <p:nvSpPr>
          <p:cNvPr id="26" name="Content Placeholder 25">
            <a:extLst>
              <a:ext uri="{FF2B5EF4-FFF2-40B4-BE49-F238E27FC236}">
                <a16:creationId xmlns:a16="http://schemas.microsoft.com/office/drawing/2014/main" id="{B7192AB4-FBBD-4953-A11D-DEF71D45458C}"/>
              </a:ext>
            </a:extLst>
          </p:cNvPr>
          <p:cNvSpPr>
            <a:spLocks noGrp="1"/>
          </p:cNvSpPr>
          <p:nvPr>
            <p:ph sz="quarter" idx="10"/>
          </p:nvPr>
        </p:nvSpPr>
        <p:spPr>
          <a:xfrm>
            <a:off x="441468" y="1752601"/>
            <a:ext cx="5543785" cy="2336799"/>
          </a:xfrm>
        </p:spPr>
        <p:txBody>
          <a:bodyPr/>
          <a:lstStyle/>
          <a:p>
            <a:r>
              <a:rPr lang="en-US"/>
              <a:t>A Trigger: </a:t>
            </a:r>
          </a:p>
          <a:p>
            <a:pPr>
              <a:spcBef>
                <a:spcPts val="0"/>
              </a:spcBef>
              <a:spcAft>
                <a:spcPts val="0"/>
              </a:spcAft>
            </a:pPr>
            <a:r>
              <a:rPr lang="en-US">
                <a:latin typeface="+mn-lt"/>
              </a:rPr>
              <a:t>The starting action of the flow such</a:t>
            </a:r>
            <a:br>
              <a:rPr lang="en-US">
                <a:latin typeface="+mn-lt"/>
              </a:rPr>
            </a:br>
            <a:r>
              <a:rPr lang="en-US">
                <a:latin typeface="+mn-lt"/>
              </a:rPr>
              <a:t>as new email arriving in your inbox or a new item being added to a SharePoint list</a:t>
            </a:r>
          </a:p>
        </p:txBody>
      </p:sp>
      <p:sp>
        <p:nvSpPr>
          <p:cNvPr id="3" name="Content Placeholder 2">
            <a:extLst>
              <a:ext uri="{FF2B5EF4-FFF2-40B4-BE49-F238E27FC236}">
                <a16:creationId xmlns:a16="http://schemas.microsoft.com/office/drawing/2014/main" id="{D078408F-38B9-4C4E-BA1B-6295855438E2}"/>
              </a:ext>
            </a:extLst>
          </p:cNvPr>
          <p:cNvSpPr>
            <a:spLocks noGrp="1"/>
          </p:cNvSpPr>
          <p:nvPr>
            <p:ph sz="quarter" idx="11"/>
          </p:nvPr>
        </p:nvSpPr>
        <p:spPr>
          <a:xfrm>
            <a:off x="6229350" y="1752601"/>
            <a:ext cx="5543550" cy="2336799"/>
          </a:xfrm>
        </p:spPr>
        <p:txBody>
          <a:bodyPr/>
          <a:lstStyle/>
          <a:p>
            <a:r>
              <a:rPr lang="en-US"/>
              <a:t>One or more Actions: </a:t>
            </a:r>
          </a:p>
          <a:p>
            <a:pPr>
              <a:spcBef>
                <a:spcPts val="0"/>
              </a:spcBef>
              <a:spcAft>
                <a:spcPts val="0"/>
              </a:spcAft>
            </a:pPr>
            <a:r>
              <a:rPr lang="en-US">
                <a:latin typeface="+mn-lt"/>
              </a:rPr>
              <a:t>What you want to happen when a trigger is invoked such as  start the action of creating a new file on OneDrive for Business</a:t>
            </a:r>
          </a:p>
        </p:txBody>
      </p:sp>
      <p:sp>
        <p:nvSpPr>
          <p:cNvPr id="5" name="Text Placeholder 4">
            <a:extLst>
              <a:ext uri="{FF2B5EF4-FFF2-40B4-BE49-F238E27FC236}">
                <a16:creationId xmlns:a16="http://schemas.microsoft.com/office/drawing/2014/main" id="{39E95BF6-079C-4CD5-A449-B2A9023ECC33}"/>
              </a:ext>
            </a:extLst>
          </p:cNvPr>
          <p:cNvSpPr>
            <a:spLocks noGrp="1"/>
          </p:cNvSpPr>
          <p:nvPr>
            <p:ph type="body" sz="quarter" idx="12"/>
          </p:nvPr>
        </p:nvSpPr>
        <p:spPr/>
        <p:txBody>
          <a:bodyPr/>
          <a:lstStyle/>
          <a:p>
            <a:r>
              <a:rPr lang="en-US" noProof="0"/>
              <a:t>Every flow has two main parts: </a:t>
            </a:r>
          </a:p>
        </p:txBody>
      </p:sp>
    </p:spTree>
    <p:extLst>
      <p:ext uri="{BB962C8B-B14F-4D97-AF65-F5344CB8AC3E}">
        <p14:creationId xmlns:p14="http://schemas.microsoft.com/office/powerpoint/2010/main" val="273682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B3BAAE-A015-400B-B7D9-4FB3FF6C1348}"/>
              </a:ext>
            </a:extLst>
          </p:cNvPr>
          <p:cNvSpPr>
            <a:spLocks noGrp="1"/>
          </p:cNvSpPr>
          <p:nvPr>
            <p:ph type="title"/>
          </p:nvPr>
        </p:nvSpPr>
        <p:spPr/>
        <p:txBody>
          <a:bodyPr/>
          <a:lstStyle/>
          <a:p>
            <a:r>
              <a:rPr lang="en-US"/>
              <a:t>Demo: Building a flow</a:t>
            </a:r>
          </a:p>
        </p:txBody>
      </p:sp>
      <p:sp>
        <p:nvSpPr>
          <p:cNvPr id="7" name="Picture Placeholder 6">
            <a:extLst>
              <a:ext uri="{FF2B5EF4-FFF2-40B4-BE49-F238E27FC236}">
                <a16:creationId xmlns:a16="http://schemas.microsoft.com/office/drawing/2014/main" id="{AF080A58-8ED7-4262-8CD6-E6655A6E9E63}"/>
              </a:ext>
              <a:ext uri="{C183D7F6-B498-43B3-948B-1728B52AA6E4}">
                <adec:decorative xmlns:adec="http://schemas.microsoft.com/office/drawing/2017/decorative" val="1"/>
              </a:ext>
            </a:extLst>
          </p:cNvPr>
          <p:cNvSpPr>
            <a:spLocks noGrp="1"/>
          </p:cNvSpPr>
          <p:nvPr>
            <p:ph type="pic" sz="quarter" idx="12"/>
          </p:nvPr>
        </p:nvSpPr>
        <p:spPr/>
      </p:sp>
    </p:spTree>
    <p:extLst>
      <p:ext uri="{BB962C8B-B14F-4D97-AF65-F5344CB8AC3E}">
        <p14:creationId xmlns:p14="http://schemas.microsoft.com/office/powerpoint/2010/main" val="27502721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Create your first flow</a:t>
            </a:r>
            <a:endParaRPr lang="en-US" dirty="0"/>
          </a:p>
        </p:txBody>
      </p:sp>
      <p:sp>
        <p:nvSpPr>
          <p:cNvPr id="6" name="Text Placeholder 5"/>
          <p:cNvSpPr>
            <a:spLocks noGrp="1"/>
          </p:cNvSpPr>
          <p:nvPr>
            <p:ph type="body" sz="quarter" idx="11"/>
          </p:nvPr>
        </p:nvSpPr>
        <p:spPr/>
        <p:txBody>
          <a:bodyPr/>
          <a:lstStyle/>
          <a:p>
            <a:pPr lvl="1"/>
            <a:r>
              <a:rPr lang="en-US"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651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Learn to use the Power Automate mobile app</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60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Receive text and email notifications from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82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Copy files with flow</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30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Create recurring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24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Send an email when a tweet is posted</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5865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Create team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749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4078288" y="1227442"/>
            <a:ext cx="7695070" cy="741783"/>
          </a:xfrm>
        </p:spPr>
        <p:txBody>
          <a:bodyPr/>
          <a:lstStyle/>
          <a:p>
            <a:pPr lvl="1"/>
            <a:r>
              <a:rPr lang="en-US" dirty="0"/>
              <a:t>Get started with Power Automate</a:t>
            </a:r>
          </a:p>
        </p:txBody>
      </p:sp>
      <p:sp>
        <p:nvSpPr>
          <p:cNvPr id="3" name="Text Placeholder 2"/>
          <p:cNvSpPr>
            <a:spLocks noGrp="1"/>
          </p:cNvSpPr>
          <p:nvPr>
            <p:ph type="body" sz="quarter" idx="17"/>
          </p:nvPr>
        </p:nvSpPr>
        <p:spPr/>
        <p:txBody>
          <a:bodyPr/>
          <a:lstStyle/>
          <a:p>
            <a:pPr lvl="1"/>
            <a:r>
              <a:rPr lang="en-US" dirty="0"/>
              <a:t>Use the admin center to manage environments and data policies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3070738"/>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Introduction to business process flows with Power Automate</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p:txBody>
          <a:bodyPr/>
          <a:lstStyle/>
          <a:p>
            <a:pPr lvl="1"/>
            <a:r>
              <a:rPr lang="en-US" dirty="0"/>
              <a:t>Create an immersive business process flow in Power Automate</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p:txBody>
          <a:bodyPr/>
          <a:lstStyle/>
          <a:p>
            <a:pPr lvl="1"/>
            <a:r>
              <a:rPr lang="en-US" dirty="0"/>
              <a:t>Introduction to Power Automate security and governance</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93525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479976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1248861"/>
            <a:ext cx="749449" cy="749449"/>
          </a:xfrm>
          <a:prstGeom prst="rect">
            <a:avLst/>
          </a:prstGeom>
        </p:spPr>
      </p:pic>
      <p:grpSp>
        <p:nvGrpSpPr>
          <p:cNvPr id="28" name="Group 27">
            <a:extLst>
              <a:ext uri="{FF2B5EF4-FFF2-40B4-BE49-F238E27FC236}">
                <a16:creationId xmlns:a16="http://schemas.microsoft.com/office/drawing/2014/main" id="{51C11B2B-1237-48D4-86E3-2677B7781207}"/>
              </a:ext>
            </a:extLst>
          </p:cNvPr>
          <p:cNvGrpSpPr/>
          <p:nvPr/>
        </p:nvGrpSpPr>
        <p:grpSpPr>
          <a:xfrm>
            <a:off x="3031667" y="2203787"/>
            <a:ext cx="702132" cy="702232"/>
            <a:chOff x="3031668" y="3935251"/>
            <a:chExt cx="702132" cy="702232"/>
          </a:xfrm>
        </p:grpSpPr>
        <p:grpSp>
          <p:nvGrpSpPr>
            <p:cNvPr id="29" name="Group 28">
              <a:extLst>
                <a:ext uri="{FF2B5EF4-FFF2-40B4-BE49-F238E27FC236}">
                  <a16:creationId xmlns:a16="http://schemas.microsoft.com/office/drawing/2014/main" id="{39E87C48-9721-4B68-BEAE-F436795ED425}"/>
                </a:ext>
              </a:extLst>
            </p:cNvPr>
            <p:cNvGrpSpPr/>
            <p:nvPr/>
          </p:nvGrpSpPr>
          <p:grpSpPr>
            <a:xfrm>
              <a:off x="3031668" y="3935251"/>
              <a:ext cx="702132" cy="702232"/>
              <a:chOff x="3031668" y="3935251"/>
              <a:chExt cx="702132" cy="702232"/>
            </a:xfrm>
          </p:grpSpPr>
          <p:sp>
            <p:nvSpPr>
              <p:cNvPr id="31" name="Freeform 5">
                <a:extLst>
                  <a:ext uri="{FF2B5EF4-FFF2-40B4-BE49-F238E27FC236}">
                    <a16:creationId xmlns:a16="http://schemas.microsoft.com/office/drawing/2014/main" id="{01EA4951-FB73-4B5E-8B16-15A8997CB2B2}"/>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6">
                <a:extLst>
                  <a:ext uri="{FF2B5EF4-FFF2-40B4-BE49-F238E27FC236}">
                    <a16:creationId xmlns:a16="http://schemas.microsoft.com/office/drawing/2014/main" id="{490292FC-A30D-461E-8ACE-F6B66F235963}"/>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0" name="key" title="Icon of a key">
              <a:extLst>
                <a:ext uri="{FF2B5EF4-FFF2-40B4-BE49-F238E27FC236}">
                  <a16:creationId xmlns:a16="http://schemas.microsoft.com/office/drawing/2014/main" id="{C26F3FAA-7429-491C-91E4-EF1AD97478CA}"/>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Troubleshoot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6360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 the Admin center to manage environments and data policies in Power Automate</a:t>
            </a:r>
          </a:p>
        </p:txBody>
      </p:sp>
      <p:sp>
        <p:nvSpPr>
          <p:cNvPr id="10" name="Mobile-first" title="Icon of two devices with an arrow connecting them">
            <a:extLst>
              <a:ext uri="{FF2B5EF4-FFF2-40B4-BE49-F238E27FC236}">
                <a16:creationId xmlns:a16="http://schemas.microsoft.com/office/drawing/2014/main" id="{3A794C56-67E6-42F4-99AB-ED4417A1B6DC}"/>
              </a:ext>
            </a:extLst>
          </p:cNvPr>
          <p:cNvSpPr>
            <a:spLocks noChangeAspect="1" noEditPoints="1"/>
          </p:cNvSpPr>
          <p:nvPr/>
        </p:nvSpPr>
        <p:spPr bwMode="auto">
          <a:xfrm>
            <a:off x="9942114" y="3124200"/>
            <a:ext cx="1470824" cy="58894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1099395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05411CC9-F417-4FDD-9AFC-6E1D3359EE17}"/>
              </a:ext>
            </a:extLst>
          </p:cNvPr>
          <p:cNvSpPr>
            <a:spLocks noGrp="1"/>
          </p:cNvSpPr>
          <p:nvPr>
            <p:ph type="title"/>
          </p:nvPr>
        </p:nvSpPr>
        <p:spPr/>
        <p:txBody>
          <a:bodyPr/>
          <a:lstStyle/>
          <a:p>
            <a:r>
              <a:rPr lang="en-US" dirty="0"/>
              <a:t>Administering flows</a:t>
            </a:r>
          </a:p>
        </p:txBody>
      </p:sp>
      <p:sp>
        <p:nvSpPr>
          <p:cNvPr id="12" name="Text Placeholder 11">
            <a:extLst>
              <a:ext uri="{FF2B5EF4-FFF2-40B4-BE49-F238E27FC236}">
                <a16:creationId xmlns:a16="http://schemas.microsoft.com/office/drawing/2014/main" id="{22145CEB-BE61-4D4F-974D-C98DAE2007C8}"/>
              </a:ext>
            </a:extLst>
          </p:cNvPr>
          <p:cNvSpPr>
            <a:spLocks noGrp="1"/>
          </p:cNvSpPr>
          <p:nvPr>
            <p:ph type="body" sz="quarter" idx="15"/>
          </p:nvPr>
        </p:nvSpPr>
        <p:spPr>
          <a:xfrm>
            <a:off x="441325" y="1168400"/>
            <a:ext cx="11331575" cy="738664"/>
          </a:xfrm>
        </p:spPr>
        <p:txBody>
          <a:bodyPr/>
          <a:lstStyle/>
          <a:p>
            <a:r>
              <a:rPr lang="en-US" noProof="0" dirty="0"/>
              <a:t>You can create a flow and perform administrative tasks in a browser or, if you download the Power Automate mobile app, on your phone:</a:t>
            </a:r>
          </a:p>
        </p:txBody>
      </p:sp>
      <p:sp>
        <p:nvSpPr>
          <p:cNvPr id="15" name="Content Placeholder 14">
            <a:extLst>
              <a:ext uri="{FF2B5EF4-FFF2-40B4-BE49-F238E27FC236}">
                <a16:creationId xmlns:a16="http://schemas.microsoft.com/office/drawing/2014/main" id="{4ABDE53F-E18F-441F-870A-75204BD8C656}"/>
              </a:ext>
            </a:extLst>
          </p:cNvPr>
          <p:cNvSpPr>
            <a:spLocks noGrp="1"/>
          </p:cNvSpPr>
          <p:nvPr>
            <p:ph sz="quarter" idx="10"/>
          </p:nvPr>
        </p:nvSpPr>
        <p:spPr>
          <a:xfrm>
            <a:off x="441469" y="2159000"/>
            <a:ext cx="2715768" cy="1866900"/>
          </a:xfrm>
        </p:spPr>
        <p:txBody>
          <a:bodyPr/>
          <a:lstStyle/>
          <a:p>
            <a:r>
              <a:rPr lang="en-US" dirty="0">
                <a:latin typeface="+mn-lt"/>
              </a:rPr>
              <a:t>Turn flows on or off from wherever you are</a:t>
            </a:r>
          </a:p>
          <a:p>
            <a:endParaRPr lang="en-US" dirty="0">
              <a:latin typeface="+mn-lt"/>
            </a:endParaRPr>
          </a:p>
        </p:txBody>
      </p:sp>
      <p:sp>
        <p:nvSpPr>
          <p:cNvPr id="16" name="Content Placeholder 15">
            <a:extLst>
              <a:ext uri="{FF2B5EF4-FFF2-40B4-BE49-F238E27FC236}">
                <a16:creationId xmlns:a16="http://schemas.microsoft.com/office/drawing/2014/main" id="{6902D5EC-9862-47C4-8B59-C2758C5322F1}"/>
              </a:ext>
            </a:extLst>
          </p:cNvPr>
          <p:cNvSpPr>
            <a:spLocks noGrp="1"/>
          </p:cNvSpPr>
          <p:nvPr>
            <p:ph sz="quarter" idx="12"/>
          </p:nvPr>
        </p:nvSpPr>
        <p:spPr>
          <a:xfrm>
            <a:off x="3315198" y="2159000"/>
            <a:ext cx="2715768" cy="1866900"/>
          </a:xfrm>
        </p:spPr>
        <p:txBody>
          <a:bodyPr/>
          <a:lstStyle/>
          <a:p>
            <a:r>
              <a:rPr lang="en-US" dirty="0">
                <a:latin typeface="+mn-lt"/>
              </a:rPr>
              <a:t>See when a flow has failed</a:t>
            </a:r>
          </a:p>
          <a:p>
            <a:endParaRPr lang="en-US" dirty="0">
              <a:latin typeface="+mn-lt"/>
            </a:endParaRPr>
          </a:p>
        </p:txBody>
      </p:sp>
      <p:sp>
        <p:nvSpPr>
          <p:cNvPr id="17" name="Content Placeholder 16">
            <a:extLst>
              <a:ext uri="{FF2B5EF4-FFF2-40B4-BE49-F238E27FC236}">
                <a16:creationId xmlns:a16="http://schemas.microsoft.com/office/drawing/2014/main" id="{7C3924E4-3918-4142-824A-AEEC966C3E40}"/>
              </a:ext>
            </a:extLst>
          </p:cNvPr>
          <p:cNvSpPr>
            <a:spLocks noGrp="1"/>
          </p:cNvSpPr>
          <p:nvPr>
            <p:ph sz="quarter" idx="13"/>
          </p:nvPr>
        </p:nvSpPr>
        <p:spPr>
          <a:xfrm>
            <a:off x="6188927" y="2159000"/>
            <a:ext cx="2715768" cy="1866900"/>
          </a:xfrm>
        </p:spPr>
        <p:txBody>
          <a:bodyPr/>
          <a:lstStyle/>
          <a:p>
            <a:r>
              <a:rPr lang="en-US" dirty="0">
                <a:latin typeface="+mn-lt"/>
              </a:rPr>
              <a:t>Review detailed run history reports</a:t>
            </a:r>
          </a:p>
          <a:p>
            <a:endParaRPr lang="en-US" dirty="0">
              <a:latin typeface="+mn-lt"/>
            </a:endParaRPr>
          </a:p>
        </p:txBody>
      </p:sp>
      <p:sp>
        <p:nvSpPr>
          <p:cNvPr id="18" name="Content Placeholder 17">
            <a:extLst>
              <a:ext uri="{FF2B5EF4-FFF2-40B4-BE49-F238E27FC236}">
                <a16:creationId xmlns:a16="http://schemas.microsoft.com/office/drawing/2014/main" id="{B2E376A6-1E97-400F-86B1-6266DEB8D88A}"/>
              </a:ext>
            </a:extLst>
          </p:cNvPr>
          <p:cNvSpPr>
            <a:spLocks noGrp="1"/>
          </p:cNvSpPr>
          <p:nvPr>
            <p:ph sz="quarter" idx="14"/>
          </p:nvPr>
        </p:nvSpPr>
        <p:spPr>
          <a:xfrm>
            <a:off x="9062656" y="2159000"/>
            <a:ext cx="2715768" cy="1866900"/>
          </a:xfrm>
        </p:spPr>
        <p:txBody>
          <a:bodyPr/>
          <a:lstStyle/>
          <a:p>
            <a:r>
              <a:rPr lang="en-US" dirty="0">
                <a:latin typeface="+mn-lt"/>
              </a:rPr>
              <a:t>View and</a:t>
            </a:r>
            <a:br>
              <a:rPr lang="en-US" dirty="0">
                <a:latin typeface="+mn-lt"/>
              </a:rPr>
            </a:br>
            <a:r>
              <a:rPr lang="en-US" dirty="0">
                <a:latin typeface="+mn-lt"/>
              </a:rPr>
              <a:t>filter runs by notification type</a:t>
            </a:r>
          </a:p>
          <a:p>
            <a:endParaRPr lang="en-US" dirty="0">
              <a:latin typeface="+mn-lt"/>
            </a:endParaRPr>
          </a:p>
        </p:txBody>
      </p:sp>
    </p:spTree>
    <p:extLst>
      <p:ext uri="{BB962C8B-B14F-4D97-AF65-F5344CB8AC3E}">
        <p14:creationId xmlns:p14="http://schemas.microsoft.com/office/powerpoint/2010/main" val="701541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F7F5725-560D-4C3C-93E6-B0B90C17FE9B}"/>
              </a:ext>
            </a:extLst>
          </p:cNvPr>
          <p:cNvSpPr>
            <a:spLocks noGrp="1"/>
          </p:cNvSpPr>
          <p:nvPr>
            <p:ph type="title"/>
          </p:nvPr>
        </p:nvSpPr>
        <p:spPr/>
        <p:txBody>
          <a:bodyPr/>
          <a:lstStyle/>
          <a:p>
            <a:r>
              <a:rPr lang="en-US" dirty="0"/>
              <a:t>Administer flows </a:t>
            </a:r>
          </a:p>
        </p:txBody>
      </p:sp>
      <p:sp>
        <p:nvSpPr>
          <p:cNvPr id="17" name="Content Placeholder 16">
            <a:extLst>
              <a:ext uri="{FF2B5EF4-FFF2-40B4-BE49-F238E27FC236}">
                <a16:creationId xmlns:a16="http://schemas.microsoft.com/office/drawing/2014/main" id="{975D7FE7-60F0-4B47-A103-9D22721000FC}"/>
              </a:ext>
            </a:extLst>
          </p:cNvPr>
          <p:cNvSpPr>
            <a:spLocks noGrp="1"/>
          </p:cNvSpPr>
          <p:nvPr>
            <p:ph type="body" sz="quarter" idx="17"/>
          </p:nvPr>
        </p:nvSpPr>
        <p:spPr>
          <a:xfrm>
            <a:off x="432088" y="1168400"/>
            <a:ext cx="11341267" cy="738664"/>
          </a:xfrm>
        </p:spPr>
        <p:txBody>
          <a:bodyPr/>
          <a:lstStyle/>
          <a:p>
            <a:r>
              <a:rPr lang="en-US" dirty="0"/>
              <a:t>The Admin center is the central location where tenant admins and environment admins manage an organization’s data policies and environments:</a:t>
            </a:r>
          </a:p>
        </p:txBody>
      </p:sp>
      <p:sp>
        <p:nvSpPr>
          <p:cNvPr id="18" name="Text Placeholder 17">
            <a:extLst>
              <a:ext uri="{FF2B5EF4-FFF2-40B4-BE49-F238E27FC236}">
                <a16:creationId xmlns:a16="http://schemas.microsoft.com/office/drawing/2014/main" id="{289A2807-4976-4AF9-A8F3-A81338C9318F}"/>
              </a:ext>
            </a:extLst>
          </p:cNvPr>
          <p:cNvSpPr>
            <a:spLocks noGrp="1"/>
          </p:cNvSpPr>
          <p:nvPr>
            <p:ph type="body" sz="quarter" idx="10"/>
          </p:nvPr>
        </p:nvSpPr>
        <p:spPr/>
        <p:txBody>
          <a:bodyPr/>
          <a:lstStyle/>
          <a:p>
            <a:r>
              <a:rPr lang="en-US" noProof="0" dirty="0">
                <a:latin typeface="+mn-lt"/>
              </a:rPr>
              <a:t>Import and export flows</a:t>
            </a:r>
          </a:p>
        </p:txBody>
      </p:sp>
      <p:sp>
        <p:nvSpPr>
          <p:cNvPr id="15" name="Content Placeholder 14">
            <a:extLst>
              <a:ext uri="{FF2B5EF4-FFF2-40B4-BE49-F238E27FC236}">
                <a16:creationId xmlns:a16="http://schemas.microsoft.com/office/drawing/2014/main" id="{1FCF8CAC-37CF-4C3C-8B2F-05680B01D0B5}"/>
              </a:ext>
            </a:extLst>
          </p:cNvPr>
          <p:cNvSpPr>
            <a:spLocks noGrp="1"/>
          </p:cNvSpPr>
          <p:nvPr>
            <p:ph type="body" sz="quarter" idx="11"/>
          </p:nvPr>
        </p:nvSpPr>
        <p:spPr/>
        <p:txBody>
          <a:bodyPr/>
          <a:lstStyle/>
          <a:p>
            <a:r>
              <a:rPr lang="en-US" dirty="0">
                <a:latin typeface="+mn-lt"/>
              </a:rPr>
              <a:t>Share flows</a:t>
            </a:r>
          </a:p>
        </p:txBody>
      </p:sp>
      <p:sp>
        <p:nvSpPr>
          <p:cNvPr id="16" name="Content Placeholder 15">
            <a:extLst>
              <a:ext uri="{FF2B5EF4-FFF2-40B4-BE49-F238E27FC236}">
                <a16:creationId xmlns:a16="http://schemas.microsoft.com/office/drawing/2014/main" id="{230D0362-F951-482C-AA23-7E98E1EE4DC2}"/>
              </a:ext>
            </a:extLst>
          </p:cNvPr>
          <p:cNvSpPr>
            <a:spLocks noGrp="1"/>
          </p:cNvSpPr>
          <p:nvPr>
            <p:ph type="body" sz="quarter" idx="12"/>
          </p:nvPr>
        </p:nvSpPr>
        <p:spPr/>
        <p:txBody>
          <a:bodyPr/>
          <a:lstStyle/>
          <a:p>
            <a:r>
              <a:rPr lang="en-US" dirty="0">
                <a:latin typeface="+mn-lt"/>
              </a:rPr>
              <a:t>Monitor flows</a:t>
            </a:r>
          </a:p>
        </p:txBody>
      </p:sp>
    </p:spTree>
    <p:extLst>
      <p:ext uri="{BB962C8B-B14F-4D97-AF65-F5344CB8AC3E}">
        <p14:creationId xmlns:p14="http://schemas.microsoft.com/office/powerpoint/2010/main" val="15785437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E62A27F-F417-4DF0-A7EA-B6DC3CFDA0EE}"/>
              </a:ext>
            </a:extLst>
          </p:cNvPr>
          <p:cNvSpPr>
            <a:spLocks noGrp="1"/>
          </p:cNvSpPr>
          <p:nvPr>
            <p:ph type="title"/>
          </p:nvPr>
        </p:nvSpPr>
        <p:spPr/>
        <p:txBody>
          <a:bodyPr/>
          <a:lstStyle/>
          <a:p>
            <a:r>
              <a:rPr lang="en-US" dirty="0"/>
              <a:t>Environments</a:t>
            </a:r>
          </a:p>
        </p:txBody>
      </p:sp>
      <p:sp>
        <p:nvSpPr>
          <p:cNvPr id="7" name="Text Placeholder 6">
            <a:extLst>
              <a:ext uri="{FF2B5EF4-FFF2-40B4-BE49-F238E27FC236}">
                <a16:creationId xmlns:a16="http://schemas.microsoft.com/office/drawing/2014/main" id="{C442B03D-B7CA-484C-AB65-0E85E775D3C3}"/>
              </a:ext>
            </a:extLst>
          </p:cNvPr>
          <p:cNvSpPr>
            <a:spLocks noGrp="1"/>
          </p:cNvSpPr>
          <p:nvPr>
            <p:ph type="body" sz="quarter" idx="15"/>
          </p:nvPr>
        </p:nvSpPr>
        <p:spPr>
          <a:xfrm>
            <a:off x="441325" y="1168400"/>
            <a:ext cx="11331575" cy="738664"/>
          </a:xfrm>
        </p:spPr>
        <p:txBody>
          <a:bodyPr/>
          <a:lstStyle/>
          <a:p>
            <a:r>
              <a:rPr lang="en-US" noProof="0" dirty="0"/>
              <a:t>An environment is a space where you can store, manage, and share your organization’s business data, apps, and flows:</a:t>
            </a:r>
          </a:p>
        </p:txBody>
      </p:sp>
      <p:sp>
        <p:nvSpPr>
          <p:cNvPr id="11" name="Content Placeholder 10">
            <a:extLst>
              <a:ext uri="{FF2B5EF4-FFF2-40B4-BE49-F238E27FC236}">
                <a16:creationId xmlns:a16="http://schemas.microsoft.com/office/drawing/2014/main" id="{6AB97BE9-CCB6-4C0E-A160-D8B856FC65A7}"/>
              </a:ext>
            </a:extLst>
          </p:cNvPr>
          <p:cNvSpPr>
            <a:spLocks noGrp="1"/>
          </p:cNvSpPr>
          <p:nvPr>
            <p:ph sz="quarter" idx="10"/>
          </p:nvPr>
        </p:nvSpPr>
        <p:spPr/>
        <p:txBody>
          <a:bodyPr lIns="91440" rIns="45720"/>
          <a:lstStyle/>
          <a:p>
            <a:r>
              <a:rPr lang="en-US" sz="2000" dirty="0">
                <a:latin typeface="+mn-lt"/>
              </a:rPr>
              <a:t>You can create separate environments to group the test and production versions of your apps</a:t>
            </a:r>
          </a:p>
        </p:txBody>
      </p:sp>
      <p:sp>
        <p:nvSpPr>
          <p:cNvPr id="13" name="Content Placeholder 12">
            <a:extLst>
              <a:ext uri="{FF2B5EF4-FFF2-40B4-BE49-F238E27FC236}">
                <a16:creationId xmlns:a16="http://schemas.microsoft.com/office/drawing/2014/main" id="{426B99B7-A735-4C44-A640-C1E695CD4D9D}"/>
              </a:ext>
            </a:extLst>
          </p:cNvPr>
          <p:cNvSpPr>
            <a:spLocks noGrp="1"/>
          </p:cNvSpPr>
          <p:nvPr>
            <p:ph sz="quarter" idx="12"/>
          </p:nvPr>
        </p:nvSpPr>
        <p:spPr/>
        <p:txBody>
          <a:bodyPr lIns="91440" rIns="45720"/>
          <a:lstStyle/>
          <a:p>
            <a:r>
              <a:rPr lang="en-US" sz="2000" dirty="0">
                <a:latin typeface="+mn-lt"/>
              </a:rPr>
              <a:t>You can create separate environments that correspond to specific teams or departments in your company. Each environment holds the relevant data and apps for each team/</a:t>
            </a:r>
            <a:br>
              <a:rPr lang="en-US" sz="2000" dirty="0">
                <a:latin typeface="+mn-lt"/>
              </a:rPr>
            </a:br>
            <a:r>
              <a:rPr lang="en-US" sz="2000" dirty="0">
                <a:latin typeface="+mn-lt"/>
              </a:rPr>
              <a:t>department</a:t>
            </a:r>
          </a:p>
        </p:txBody>
      </p:sp>
      <p:sp>
        <p:nvSpPr>
          <p:cNvPr id="15" name="Content Placeholder 14">
            <a:extLst>
              <a:ext uri="{FF2B5EF4-FFF2-40B4-BE49-F238E27FC236}">
                <a16:creationId xmlns:a16="http://schemas.microsoft.com/office/drawing/2014/main" id="{6235CF8B-1C96-450E-B5BB-C419C4AD06CF}"/>
              </a:ext>
            </a:extLst>
          </p:cNvPr>
          <p:cNvSpPr>
            <a:spLocks noGrp="1"/>
          </p:cNvSpPr>
          <p:nvPr>
            <p:ph sz="quarter" idx="13"/>
          </p:nvPr>
        </p:nvSpPr>
        <p:spPr/>
        <p:txBody>
          <a:bodyPr lIns="91440" rIns="45720"/>
          <a:lstStyle/>
          <a:p>
            <a:r>
              <a:rPr lang="en-US" sz="2000" dirty="0">
                <a:latin typeface="+mn-lt"/>
              </a:rPr>
              <a:t>You can create separate environments for different global branches of your company</a:t>
            </a:r>
          </a:p>
        </p:txBody>
      </p:sp>
      <p:sp>
        <p:nvSpPr>
          <p:cNvPr id="17" name="Content Placeholder 16">
            <a:extLst>
              <a:ext uri="{FF2B5EF4-FFF2-40B4-BE49-F238E27FC236}">
                <a16:creationId xmlns:a16="http://schemas.microsoft.com/office/drawing/2014/main" id="{FCFE72DA-3CE7-46E8-A82C-7CE1825F4D2B}"/>
              </a:ext>
            </a:extLst>
          </p:cNvPr>
          <p:cNvSpPr>
            <a:spLocks noGrp="1"/>
          </p:cNvSpPr>
          <p:nvPr>
            <p:ph sz="quarter" idx="14"/>
          </p:nvPr>
        </p:nvSpPr>
        <p:spPr/>
        <p:txBody>
          <a:bodyPr lIns="91440" rIns="45720"/>
          <a:lstStyle/>
          <a:p>
            <a:r>
              <a:rPr lang="en-US" sz="2000" dirty="0">
                <a:latin typeface="+mn-lt"/>
              </a:rPr>
              <a:t>You can build all your apps in a single environment</a:t>
            </a:r>
          </a:p>
        </p:txBody>
      </p:sp>
    </p:spTree>
    <p:extLst>
      <p:ext uri="{BB962C8B-B14F-4D97-AF65-F5344CB8AC3E}">
        <p14:creationId xmlns:p14="http://schemas.microsoft.com/office/powerpoint/2010/main" val="35985630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9312D2-2542-4FCD-9820-402C4BB15419}"/>
              </a:ext>
            </a:extLst>
          </p:cNvPr>
          <p:cNvSpPr>
            <a:spLocks noGrp="1"/>
          </p:cNvSpPr>
          <p:nvPr>
            <p:ph type="title"/>
          </p:nvPr>
        </p:nvSpPr>
        <p:spPr/>
        <p:txBody>
          <a:bodyPr/>
          <a:lstStyle/>
          <a:p>
            <a:r>
              <a:rPr lang="en-US" dirty="0"/>
              <a:t>Export a flow</a:t>
            </a:r>
          </a:p>
        </p:txBody>
      </p:sp>
      <p:sp>
        <p:nvSpPr>
          <p:cNvPr id="8" name="Text Placeholder 7">
            <a:extLst>
              <a:ext uri="{FF2B5EF4-FFF2-40B4-BE49-F238E27FC236}">
                <a16:creationId xmlns:a16="http://schemas.microsoft.com/office/drawing/2014/main" id="{60695972-32C1-4C8C-8966-577B675E3E2F}"/>
              </a:ext>
            </a:extLst>
          </p:cNvPr>
          <p:cNvSpPr>
            <a:spLocks noGrp="1"/>
          </p:cNvSpPr>
          <p:nvPr>
            <p:ph type="body" sz="quarter" idx="42"/>
          </p:nvPr>
        </p:nvSpPr>
        <p:spPr>
          <a:xfrm>
            <a:off x="418642" y="913064"/>
            <a:ext cx="11354712" cy="824439"/>
          </a:xfrm>
        </p:spPr>
        <p:txBody>
          <a:bodyPr anchor="ctr"/>
          <a:lstStyle/>
          <a:p>
            <a:r>
              <a:rPr lang="en-US" sz="2400" dirty="0">
                <a:latin typeface="+mj-lt"/>
              </a:rPr>
              <a:t>Import a flow:</a:t>
            </a:r>
          </a:p>
          <a:p>
            <a:r>
              <a:rPr lang="en-US" sz="2000" dirty="0"/>
              <a:t>After a flow has been exported, it can be imported by anyone that you send the zip file to.</a:t>
            </a:r>
          </a:p>
        </p:txBody>
      </p:sp>
      <p:pic>
        <p:nvPicPr>
          <p:cNvPr id="25" name="New picture" descr="Screenshot of New and Import tab with a red box highlighting import">
            <a:extLst>
              <a:ext uri="{FF2B5EF4-FFF2-40B4-BE49-F238E27FC236}">
                <a16:creationId xmlns:a16="http://schemas.microsoft.com/office/drawing/2014/main" id="{0E906902-CC6C-4B7C-993C-18E95128D602}"/>
              </a:ext>
            </a:extLst>
          </p:cNvPr>
          <p:cNvPicPr/>
          <p:nvPr/>
        </p:nvPicPr>
        <p:blipFill>
          <a:blip r:embed="rId3"/>
          <a:stretch>
            <a:fillRect/>
          </a:stretch>
        </p:blipFill>
        <p:spPr>
          <a:xfrm>
            <a:off x="9804487" y="1862237"/>
            <a:ext cx="1981200" cy="419100"/>
          </a:xfrm>
          <a:prstGeom prst="rect">
            <a:avLst/>
          </a:prstGeom>
        </p:spPr>
      </p:pic>
      <p:pic>
        <p:nvPicPr>
          <p:cNvPr id="23" name="Picture Placeholder 22" descr="Screenshot showing My flows, highlighting Package (.zip) and Export">
            <a:extLst>
              <a:ext uri="{FF2B5EF4-FFF2-40B4-BE49-F238E27FC236}">
                <a16:creationId xmlns:a16="http://schemas.microsoft.com/office/drawing/2014/main" id="{ED1433DF-4B85-4534-9D56-73EFE6B01AC1}"/>
              </a:ext>
            </a:extLst>
          </p:cNvPr>
          <p:cNvPicPr>
            <a:picLocks noGrp="1" noChangeAspect="1"/>
          </p:cNvPicPr>
          <p:nvPr>
            <p:ph type="pic" sz="quarter" idx="15"/>
          </p:nvPr>
        </p:nvPicPr>
        <p:blipFill rotWithShape="1">
          <a:blip r:embed="rId4"/>
          <a:srcRect l="-13648" t="48" r="-13648" b="48"/>
          <a:stretch/>
        </p:blipFill>
        <p:spPr>
          <a:xfrm>
            <a:off x="554986" y="2594019"/>
            <a:ext cx="11082024" cy="3667868"/>
          </a:xfrm>
          <a:solidFill>
            <a:schemeClr val="bg1"/>
          </a:solidFill>
        </p:spPr>
      </p:pic>
    </p:spTree>
    <p:extLst>
      <p:ext uri="{BB962C8B-B14F-4D97-AF65-F5344CB8AC3E}">
        <p14:creationId xmlns:p14="http://schemas.microsoft.com/office/powerpoint/2010/main" val="26693952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Export and import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073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solidFill>
                  <a:schemeClr val="tx1"/>
                </a:solidFill>
              </a:rPr>
              <a:t>Exercise: Distribute button flows</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506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business process flows</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257492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business process flows</a:t>
            </a:r>
          </a:p>
        </p:txBody>
      </p:sp>
      <p:sp>
        <p:nvSpPr>
          <p:cNvPr id="21" name="Content Placeholder 20">
            <a:extLst>
              <a:ext uri="{FF2B5EF4-FFF2-40B4-BE49-F238E27FC236}">
                <a16:creationId xmlns:a16="http://schemas.microsoft.com/office/drawing/2014/main" id="{CCBDF6D6-7699-4B08-B8A5-FF06132EC996}"/>
              </a:ext>
            </a:extLst>
          </p:cNvPr>
          <p:cNvSpPr>
            <a:spLocks noGrp="1"/>
          </p:cNvSpPr>
          <p:nvPr>
            <p:ph sz="quarter" idx="10"/>
          </p:nvPr>
        </p:nvSpPr>
        <p:spPr>
          <a:xfrm>
            <a:off x="419100" y="1456897"/>
            <a:ext cx="11340811" cy="738664"/>
          </a:xfrm>
        </p:spPr>
        <p:txBody>
          <a:bodyPr tIns="0" rIns="0" bIns="0"/>
          <a:lstStyle/>
          <a:p>
            <a:pPr lvl="0"/>
            <a:r>
              <a:rPr lang="en-US" dirty="0"/>
              <a:t>A business process flow is a series of ordered work steps that a user completes within a business process</a:t>
            </a:r>
          </a:p>
        </p:txBody>
      </p:sp>
      <p:sp>
        <p:nvSpPr>
          <p:cNvPr id="6" name="Rectangle 5">
            <a:extLst>
              <a:ext uri="{FF2B5EF4-FFF2-40B4-BE49-F238E27FC236}">
                <a16:creationId xmlns:a16="http://schemas.microsoft.com/office/drawing/2014/main" id="{4494F954-C01A-4ED5-83CF-302EF7E4165E}"/>
              </a:ext>
              <a:ext uri="{C183D7F6-B498-43B3-948B-1728B52AA6E4}">
                <adec:decorative xmlns:adec="http://schemas.microsoft.com/office/drawing/2017/decorative" val="1"/>
              </a:ext>
            </a:extLst>
          </p:cNvPr>
          <p:cNvSpPr/>
          <p:nvPr/>
        </p:nvSpPr>
        <p:spPr bwMode="auto">
          <a:xfrm>
            <a:off x="418643" y="2463800"/>
            <a:ext cx="11354257" cy="3953707"/>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Power Apps page "/>
          <p:cNvPicPr/>
          <p:nvPr/>
        </p:nvPicPr>
        <p:blipFill>
          <a:blip r:embed="rId3"/>
          <a:stretch>
            <a:fillRect/>
          </a:stretch>
        </p:blipFill>
        <p:spPr>
          <a:xfrm>
            <a:off x="1915075" y="2641119"/>
            <a:ext cx="8361393" cy="3599069"/>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Power Automate</a:t>
            </a:r>
          </a:p>
        </p:txBody>
      </p:sp>
      <p:pic>
        <p:nvPicPr>
          <p:cNvPr id="11" name="Picture Placeholder 10" descr="Power Automate logo">
            <a:extLst>
              <a:ext uri="{FF2B5EF4-FFF2-40B4-BE49-F238E27FC236}">
                <a16:creationId xmlns:a16="http://schemas.microsoft.com/office/drawing/2014/main" id="{6E839A92-52CC-4FAC-BA36-83B46E9FC4B1}"/>
              </a:ext>
            </a:extLst>
          </p:cNvPr>
          <p:cNvPicPr>
            <a:picLocks noGrp="1" noChangeAspect="1"/>
          </p:cNvPicPr>
          <p:nvPr>
            <p:ph type="pic" sz="quarter" idx="10"/>
          </p:nvPr>
        </p:nvPicPr>
        <p:blipFill rotWithShape="1">
          <a:blip r:embed="rId3"/>
          <a:srcRect l="21406" t="21406" r="21406" b="21406"/>
          <a:stretch/>
        </p:blipFill>
        <p:spPr>
          <a:xfrm>
            <a:off x="10098361" y="2777952"/>
            <a:ext cx="1281254" cy="1281436"/>
          </a:xfrm>
          <a:noFill/>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Business process flows</a:t>
            </a:r>
          </a:p>
        </p:txBody>
      </p:sp>
      <p:sp>
        <p:nvSpPr>
          <p:cNvPr id="4" name="Rectangle 3"/>
          <p:cNvSpPr/>
          <p:nvPr/>
        </p:nvSpPr>
        <p:spPr bwMode="auto">
          <a:xfrm>
            <a:off x="419100"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A guide, roadmap, </a:t>
            </a:r>
          </a:p>
          <a:p>
            <a:pPr algn="ctr" defTabSz="914076" fontAlgn="base">
              <a:spcBef>
                <a:spcPct val="0"/>
              </a:spcBef>
              <a:spcAft>
                <a:spcPct val="0"/>
              </a:spcAft>
            </a:pPr>
            <a:r>
              <a:rPr lang="en-US" sz="2000">
                <a:solidFill>
                  <a:schemeClr val="tx1"/>
                </a:solidFill>
              </a:rPr>
              <a:t>recipe, …</a:t>
            </a:r>
          </a:p>
        </p:txBody>
      </p:sp>
      <p:sp>
        <p:nvSpPr>
          <p:cNvPr id="5" name="Rectangle 4"/>
          <p:cNvSpPr/>
          <p:nvPr/>
        </p:nvSpPr>
        <p:spPr bwMode="auto">
          <a:xfrm>
            <a:off x="3312043"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Stages and steps</a:t>
            </a:r>
          </a:p>
        </p:txBody>
      </p:sp>
      <p:sp>
        <p:nvSpPr>
          <p:cNvPr id="6" name="Rectangle 5"/>
          <p:cNvSpPr/>
          <p:nvPr/>
        </p:nvSpPr>
        <p:spPr bwMode="auto">
          <a:xfrm>
            <a:off x="6204986"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Stage gating</a:t>
            </a:r>
          </a:p>
        </p:txBody>
      </p:sp>
      <p:sp>
        <p:nvSpPr>
          <p:cNvPr id="13" name="Rectangle 12"/>
          <p:cNvSpPr/>
          <p:nvPr/>
        </p:nvSpPr>
        <p:spPr bwMode="auto">
          <a:xfrm>
            <a:off x="9097930" y="1457325"/>
            <a:ext cx="2674044"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Conditional</a:t>
            </a:r>
            <a:br>
              <a:rPr lang="en-US" sz="2000">
                <a:solidFill>
                  <a:schemeClr val="tx1"/>
                </a:solidFill>
              </a:rPr>
            </a:br>
            <a:r>
              <a:rPr lang="en-US" sz="2000">
                <a:solidFill>
                  <a:schemeClr val="tx1"/>
                </a:solidFill>
              </a:rPr>
              <a:t>branching</a:t>
            </a:r>
          </a:p>
        </p:txBody>
      </p:sp>
      <p:pic>
        <p:nvPicPr>
          <p:cNvPr id="15" name="Picture 14" descr="Screenshot of opportunity sales process">
            <a:extLst>
              <a:ext uri="{FF2B5EF4-FFF2-40B4-BE49-F238E27FC236}">
                <a16:creationId xmlns:a16="http://schemas.microsoft.com/office/drawing/2014/main" id="{3B95A058-4052-4E5A-9B85-704C26521F86}"/>
              </a:ext>
            </a:extLst>
          </p:cNvPr>
          <p:cNvPicPr/>
          <p:nvPr/>
        </p:nvPicPr>
        <p:blipFill rotWithShape="1">
          <a:blip r:embed="rId3"/>
          <a:srcRect l="216" t="539" r="264" b="1094"/>
          <a:stretch/>
        </p:blipFill>
        <p:spPr>
          <a:xfrm>
            <a:off x="2152649" y="2586039"/>
            <a:ext cx="7639051" cy="2690812"/>
          </a:xfrm>
          <a:prstGeom prst="rect">
            <a:avLst/>
          </a:prstGeom>
          <a:ln>
            <a:solidFill>
              <a:schemeClr val="bg1">
                <a:lumMod val="75000"/>
              </a:schemeClr>
            </a:solidFill>
          </a:ln>
        </p:spPr>
      </p:pic>
      <p:sp>
        <p:nvSpPr>
          <p:cNvPr id="7" name="Rectangle 6"/>
          <p:cNvSpPr/>
          <p:nvPr/>
        </p:nvSpPr>
        <p:spPr bwMode="auto">
          <a:xfrm>
            <a:off x="419100"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dirty="0">
                <a:solidFill>
                  <a:schemeClr val="tx1"/>
                </a:solidFill>
              </a:rPr>
              <a:t>Include multiple tables</a:t>
            </a:r>
          </a:p>
        </p:txBody>
      </p:sp>
      <p:sp>
        <p:nvSpPr>
          <p:cNvPr id="10" name="Rectangle 9"/>
          <p:cNvSpPr/>
          <p:nvPr/>
        </p:nvSpPr>
        <p:spPr bwMode="auto">
          <a:xfrm>
            <a:off x="3312043"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Switch at any time</a:t>
            </a:r>
          </a:p>
        </p:txBody>
      </p:sp>
      <p:sp>
        <p:nvSpPr>
          <p:cNvPr id="12" name="Rectangle 11"/>
          <p:cNvSpPr/>
          <p:nvPr/>
        </p:nvSpPr>
        <p:spPr bwMode="auto">
          <a:xfrm>
            <a:off x="6204986"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Role tailored</a:t>
            </a:r>
          </a:p>
        </p:txBody>
      </p:sp>
      <p:sp>
        <p:nvSpPr>
          <p:cNvPr id="14" name="Rectangle 13"/>
          <p:cNvSpPr/>
          <p:nvPr/>
        </p:nvSpPr>
        <p:spPr bwMode="auto">
          <a:xfrm>
            <a:off x="9097930" y="5514846"/>
            <a:ext cx="2684495" cy="90591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spcBef>
                <a:spcPct val="0"/>
              </a:spcBef>
              <a:spcAft>
                <a:spcPct val="0"/>
              </a:spcAft>
            </a:pPr>
            <a:r>
              <a:rPr lang="en-US" sz="2000">
                <a:solidFill>
                  <a:schemeClr val="tx1"/>
                </a:solidFill>
              </a:rPr>
              <a:t>Automation and Developer APIs</a:t>
            </a:r>
          </a:p>
        </p:txBody>
      </p:sp>
    </p:spTree>
    <p:extLst>
      <p:ext uri="{BB962C8B-B14F-4D97-AF65-F5344CB8AC3E}">
        <p14:creationId xmlns:p14="http://schemas.microsoft.com/office/powerpoint/2010/main" val="1040227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When to use business process flows</a:t>
            </a:r>
          </a:p>
        </p:txBody>
      </p:sp>
      <p:pic>
        <p:nvPicPr>
          <p:cNvPr id="13" name="Picture 12" descr="Icon of a pencil with an arrow around it pointing counterclockwise">
            <a:extLst>
              <a:ext uri="{FF2B5EF4-FFF2-40B4-BE49-F238E27FC236}">
                <a16:creationId xmlns:a16="http://schemas.microsoft.com/office/drawing/2014/main" id="{1D35385A-E909-4FE6-97C8-BCBAEE0198D5}"/>
              </a:ext>
            </a:extLst>
          </p:cNvPr>
          <p:cNvPicPr>
            <a:picLocks noChangeAspect="1"/>
          </p:cNvPicPr>
          <p:nvPr/>
        </p:nvPicPr>
        <p:blipFill>
          <a:blip r:embed="rId3"/>
          <a:stretch>
            <a:fillRect/>
          </a:stretch>
        </p:blipFill>
        <p:spPr>
          <a:xfrm>
            <a:off x="418642" y="1439048"/>
            <a:ext cx="914400" cy="914400"/>
          </a:xfrm>
          <a:prstGeom prst="rect">
            <a:avLst/>
          </a:prstGeom>
        </p:spPr>
      </p:pic>
      <p:sp>
        <p:nvSpPr>
          <p:cNvPr id="14" name="Text Placeholder 13">
            <a:extLst>
              <a:ext uri="{FF2B5EF4-FFF2-40B4-BE49-F238E27FC236}">
                <a16:creationId xmlns:a16="http://schemas.microsoft.com/office/drawing/2014/main" id="{399658DF-11BF-4835-A33B-64347340664B}"/>
              </a:ext>
            </a:extLst>
          </p:cNvPr>
          <p:cNvSpPr>
            <a:spLocks noGrp="1"/>
          </p:cNvSpPr>
          <p:nvPr>
            <p:ph type="body" sz="quarter" idx="11"/>
          </p:nvPr>
        </p:nvSpPr>
        <p:spPr/>
        <p:txBody>
          <a:bodyPr/>
          <a:lstStyle/>
          <a:p>
            <a:pPr>
              <a:lnSpc>
                <a:spcPct val="100000"/>
              </a:lnSpc>
            </a:pPr>
            <a:r>
              <a:rPr lang="en-US" sz="1800" dirty="0"/>
              <a:t>Want to create automated business processes with Dynamics 365 Solutions</a:t>
            </a:r>
          </a:p>
        </p:txBody>
      </p:sp>
      <p:pic>
        <p:nvPicPr>
          <p:cNvPr id="19" name="Picture 18" descr="Icon of two circles and a curved arrow winding between three exes connecting them">
            <a:extLst>
              <a:ext uri="{FF2B5EF4-FFF2-40B4-BE49-F238E27FC236}">
                <a16:creationId xmlns:a16="http://schemas.microsoft.com/office/drawing/2014/main" id="{879407EB-1E2E-4DDF-88DD-BE0EB564C48B}"/>
              </a:ext>
            </a:extLst>
          </p:cNvPr>
          <p:cNvPicPr>
            <a:picLocks noChangeAspect="1"/>
          </p:cNvPicPr>
          <p:nvPr/>
        </p:nvPicPr>
        <p:blipFill>
          <a:blip r:embed="rId4"/>
          <a:stretch>
            <a:fillRect/>
          </a:stretch>
        </p:blipFill>
        <p:spPr>
          <a:xfrm>
            <a:off x="418642" y="2532016"/>
            <a:ext cx="914400" cy="914400"/>
          </a:xfrm>
          <a:prstGeom prst="rect">
            <a:avLst/>
          </a:prstGeom>
        </p:spPr>
      </p:pic>
      <p:sp>
        <p:nvSpPr>
          <p:cNvPr id="15" name="Text Placeholder 14">
            <a:extLst>
              <a:ext uri="{FF2B5EF4-FFF2-40B4-BE49-F238E27FC236}">
                <a16:creationId xmlns:a16="http://schemas.microsoft.com/office/drawing/2014/main" id="{F526C676-20A9-4F1C-9DED-47FCE813E29F}"/>
              </a:ext>
            </a:extLst>
          </p:cNvPr>
          <p:cNvSpPr>
            <a:spLocks noGrp="1"/>
          </p:cNvSpPr>
          <p:nvPr>
            <p:ph type="body" sz="quarter" idx="15"/>
          </p:nvPr>
        </p:nvSpPr>
        <p:spPr/>
        <p:txBody>
          <a:bodyPr/>
          <a:lstStyle/>
          <a:p>
            <a:pPr>
              <a:lnSpc>
                <a:spcPct val="100000"/>
              </a:lnSpc>
            </a:pPr>
            <a:r>
              <a:rPr lang="en-US" sz="1800" dirty="0"/>
              <a:t>Want a simple visual guide to help users complete a process</a:t>
            </a:r>
          </a:p>
        </p:txBody>
      </p:sp>
      <p:pic>
        <p:nvPicPr>
          <p:cNvPr id="21" name="Picture 20" descr="Icon of a circle and a square with a curved arrow between them">
            <a:extLst>
              <a:ext uri="{FF2B5EF4-FFF2-40B4-BE49-F238E27FC236}">
                <a16:creationId xmlns:a16="http://schemas.microsoft.com/office/drawing/2014/main" id="{226937E6-B9EF-4068-859C-BB6D6401EA67}"/>
              </a:ext>
            </a:extLst>
          </p:cNvPr>
          <p:cNvPicPr>
            <a:picLocks noChangeAspect="1"/>
          </p:cNvPicPr>
          <p:nvPr/>
        </p:nvPicPr>
        <p:blipFill>
          <a:blip r:embed="rId5"/>
          <a:stretch>
            <a:fillRect/>
          </a:stretch>
        </p:blipFill>
        <p:spPr>
          <a:xfrm>
            <a:off x="418642" y="3624984"/>
            <a:ext cx="914400" cy="914400"/>
          </a:xfrm>
          <a:prstGeom prst="rect">
            <a:avLst/>
          </a:prstGeom>
        </p:spPr>
      </p:pic>
      <p:sp>
        <p:nvSpPr>
          <p:cNvPr id="16" name="Text Placeholder 15">
            <a:extLst>
              <a:ext uri="{FF2B5EF4-FFF2-40B4-BE49-F238E27FC236}">
                <a16:creationId xmlns:a16="http://schemas.microsoft.com/office/drawing/2014/main" id="{6CB542C2-FA12-4B0E-BF34-13204345DB5E}"/>
              </a:ext>
            </a:extLst>
          </p:cNvPr>
          <p:cNvSpPr>
            <a:spLocks noGrp="1"/>
          </p:cNvSpPr>
          <p:nvPr>
            <p:ph type="body" sz="quarter" idx="17"/>
          </p:nvPr>
        </p:nvSpPr>
        <p:spPr/>
        <p:txBody>
          <a:bodyPr/>
          <a:lstStyle/>
          <a:p>
            <a:pPr>
              <a:lnSpc>
                <a:spcPct val="100000"/>
              </a:lnSpc>
            </a:pPr>
            <a:r>
              <a:rPr lang="en-US" sz="1800" dirty="0"/>
              <a:t>Want to use out-of-the-box business process flows</a:t>
            </a:r>
          </a:p>
        </p:txBody>
      </p:sp>
      <p:pic>
        <p:nvPicPr>
          <p:cNvPr id="23" name="Picture 22" descr="Icon of a rectangle with a smaller rectangle inside and an arrow pointing towards it">
            <a:extLst>
              <a:ext uri="{FF2B5EF4-FFF2-40B4-BE49-F238E27FC236}">
                <a16:creationId xmlns:a16="http://schemas.microsoft.com/office/drawing/2014/main" id="{5BD65F52-E066-44CD-B988-DC746CD03CFA}"/>
              </a:ext>
            </a:extLst>
          </p:cNvPr>
          <p:cNvPicPr>
            <a:picLocks noChangeAspect="1"/>
          </p:cNvPicPr>
          <p:nvPr/>
        </p:nvPicPr>
        <p:blipFill>
          <a:blip r:embed="rId6"/>
          <a:stretch>
            <a:fillRect/>
          </a:stretch>
        </p:blipFill>
        <p:spPr>
          <a:xfrm>
            <a:off x="418642" y="4717951"/>
            <a:ext cx="914400" cy="914400"/>
          </a:xfrm>
          <a:prstGeom prst="rect">
            <a:avLst/>
          </a:prstGeom>
        </p:spPr>
      </p:pic>
      <p:sp>
        <p:nvSpPr>
          <p:cNvPr id="17" name="Text Placeholder 16">
            <a:extLst>
              <a:ext uri="{FF2B5EF4-FFF2-40B4-BE49-F238E27FC236}">
                <a16:creationId xmlns:a16="http://schemas.microsoft.com/office/drawing/2014/main" id="{26C4E9AF-0AD3-44DC-9099-6F2DBC8A27CA}"/>
              </a:ext>
            </a:extLst>
          </p:cNvPr>
          <p:cNvSpPr>
            <a:spLocks noGrp="1"/>
          </p:cNvSpPr>
          <p:nvPr>
            <p:ph type="body" sz="quarter" idx="19"/>
          </p:nvPr>
        </p:nvSpPr>
        <p:spPr/>
        <p:txBody>
          <a:bodyPr/>
          <a:lstStyle/>
          <a:p>
            <a:pPr>
              <a:lnSpc>
                <a:spcPct val="100000"/>
              </a:lnSpc>
            </a:pPr>
            <a:r>
              <a:rPr lang="en-US" sz="1800" dirty="0"/>
              <a:t>Have a Dynamics 365 license and want to create automated business processes with</a:t>
            </a:r>
            <a:br>
              <a:rPr lang="en-US" sz="1800" dirty="0"/>
            </a:br>
            <a:r>
              <a:rPr lang="en-US" sz="1800" dirty="0" err="1"/>
              <a:t>Dataverse</a:t>
            </a:r>
            <a:endParaRPr lang="en-US" sz="18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234879" cy="728448"/>
          </a:xfrm>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How is it different from a Power Automate Flow?</a:t>
            </a:r>
          </a:p>
        </p:txBody>
      </p:sp>
      <p:sp>
        <p:nvSpPr>
          <p:cNvPr id="120" name="Text Placeholder 119">
            <a:extLst>
              <a:ext uri="{FF2B5EF4-FFF2-40B4-BE49-F238E27FC236}">
                <a16:creationId xmlns:a16="http://schemas.microsoft.com/office/drawing/2014/main" id="{B60C3651-401E-4A69-B52E-316697ECCB10}"/>
              </a:ext>
            </a:extLst>
          </p:cNvPr>
          <p:cNvSpPr>
            <a:spLocks noGrp="1"/>
          </p:cNvSpPr>
          <p:nvPr>
            <p:ph type="body" sz="quarter" idx="14"/>
          </p:nvPr>
        </p:nvSpPr>
        <p:spPr/>
        <p:txBody>
          <a:bodyPr/>
          <a:lstStyle/>
          <a:p>
            <a:pPr lvl="0"/>
            <a:r>
              <a:rPr lang="en-US" dirty="0"/>
              <a:t>Business process flows offer the following benefits:</a:t>
            </a:r>
          </a:p>
        </p:txBody>
      </p:sp>
      <p:sp>
        <p:nvSpPr>
          <p:cNvPr id="233" name="Text Placeholder 232">
            <a:extLst>
              <a:ext uri="{FF2B5EF4-FFF2-40B4-BE49-F238E27FC236}">
                <a16:creationId xmlns:a16="http://schemas.microsoft.com/office/drawing/2014/main" id="{6983E6E5-C8B6-45E6-BED4-1613A7FDAB11}"/>
              </a:ext>
            </a:extLst>
          </p:cNvPr>
          <p:cNvSpPr>
            <a:spLocks noGrp="1"/>
          </p:cNvSpPr>
          <p:nvPr>
            <p:ph type="body" sz="quarter" idx="42"/>
          </p:nvPr>
        </p:nvSpPr>
        <p:spPr>
          <a:xfrm>
            <a:off x="418644" y="2449091"/>
            <a:ext cx="5579310" cy="369332"/>
          </a:xfrm>
        </p:spPr>
        <p:txBody>
          <a:bodyPr anchor="ctr"/>
          <a:lstStyle/>
          <a:p>
            <a:r>
              <a:rPr lang="en-US" sz="1800" dirty="0"/>
              <a:t>Improved outcomes</a:t>
            </a:r>
          </a:p>
        </p:txBody>
      </p:sp>
      <p:sp>
        <p:nvSpPr>
          <p:cNvPr id="221" name="Text Placeholder 220">
            <a:extLst>
              <a:ext uri="{FF2B5EF4-FFF2-40B4-BE49-F238E27FC236}">
                <a16:creationId xmlns:a16="http://schemas.microsoft.com/office/drawing/2014/main" id="{A942FB67-6F1C-4F53-99DB-0C9A1B580157}"/>
              </a:ext>
            </a:extLst>
          </p:cNvPr>
          <p:cNvSpPr>
            <a:spLocks noGrp="1"/>
          </p:cNvSpPr>
          <p:nvPr>
            <p:ph type="body" sz="quarter" idx="44"/>
          </p:nvPr>
        </p:nvSpPr>
        <p:spPr>
          <a:xfrm>
            <a:off x="418644" y="3186091"/>
            <a:ext cx="5579310" cy="646331"/>
          </a:xfrm>
        </p:spPr>
        <p:txBody>
          <a:bodyPr anchor="ctr"/>
          <a:lstStyle/>
          <a:p>
            <a:r>
              <a:rPr lang="en-US" sz="1800" dirty="0"/>
              <a:t>Consistent stages and work steps across all instances of the process</a:t>
            </a:r>
          </a:p>
        </p:txBody>
      </p:sp>
      <p:sp>
        <p:nvSpPr>
          <p:cNvPr id="234" name="Text Placeholder 233">
            <a:extLst>
              <a:ext uri="{FF2B5EF4-FFF2-40B4-BE49-F238E27FC236}">
                <a16:creationId xmlns:a16="http://schemas.microsoft.com/office/drawing/2014/main" id="{0097398C-CC12-4022-AE0D-22EF5F8DEC46}"/>
              </a:ext>
            </a:extLst>
          </p:cNvPr>
          <p:cNvSpPr>
            <a:spLocks noGrp="1"/>
          </p:cNvSpPr>
          <p:nvPr>
            <p:ph type="body" sz="quarter" idx="45"/>
          </p:nvPr>
        </p:nvSpPr>
        <p:spPr>
          <a:xfrm>
            <a:off x="418644" y="4200089"/>
            <a:ext cx="5579310" cy="369332"/>
          </a:xfrm>
        </p:spPr>
        <p:txBody>
          <a:bodyPr anchor="ctr"/>
          <a:lstStyle/>
          <a:p>
            <a:r>
              <a:rPr lang="en-US" sz="1800" dirty="0"/>
              <a:t>Improved data collection and reporting</a:t>
            </a:r>
          </a:p>
        </p:txBody>
      </p:sp>
      <p:sp>
        <p:nvSpPr>
          <p:cNvPr id="235" name="Text Placeholder 234">
            <a:extLst>
              <a:ext uri="{FF2B5EF4-FFF2-40B4-BE49-F238E27FC236}">
                <a16:creationId xmlns:a16="http://schemas.microsoft.com/office/drawing/2014/main" id="{8A214A84-96A8-4451-B927-3C00B1FF31C7}"/>
              </a:ext>
            </a:extLst>
          </p:cNvPr>
          <p:cNvSpPr>
            <a:spLocks noGrp="1"/>
          </p:cNvSpPr>
          <p:nvPr>
            <p:ph type="body" sz="quarter" idx="46"/>
          </p:nvPr>
        </p:nvSpPr>
        <p:spPr>
          <a:xfrm>
            <a:off x="418644" y="5075588"/>
            <a:ext cx="5579310" cy="369332"/>
          </a:xfrm>
        </p:spPr>
        <p:txBody>
          <a:bodyPr anchor="ctr"/>
          <a:lstStyle/>
          <a:p>
            <a:r>
              <a:rPr lang="en-US" sz="1800" dirty="0"/>
              <a:t>Decreased time to complete the process</a:t>
            </a:r>
          </a:p>
        </p:txBody>
      </p:sp>
      <p:sp>
        <p:nvSpPr>
          <p:cNvPr id="237" name="Text Placeholder 236">
            <a:extLst>
              <a:ext uri="{FF2B5EF4-FFF2-40B4-BE49-F238E27FC236}">
                <a16:creationId xmlns:a16="http://schemas.microsoft.com/office/drawing/2014/main" id="{F19BDAC0-D30B-46D3-BEB2-1B56FA65C3BF}"/>
              </a:ext>
            </a:extLst>
          </p:cNvPr>
          <p:cNvSpPr>
            <a:spLocks noGrp="1"/>
          </p:cNvSpPr>
          <p:nvPr>
            <p:ph type="body" sz="quarter" idx="48"/>
          </p:nvPr>
        </p:nvSpPr>
        <p:spPr>
          <a:xfrm>
            <a:off x="418644" y="5951084"/>
            <a:ext cx="5579310" cy="369332"/>
          </a:xfrm>
        </p:spPr>
        <p:txBody>
          <a:bodyPr anchor="ctr"/>
          <a:lstStyle/>
          <a:p>
            <a:r>
              <a:rPr lang="en-US" sz="1800" dirty="0"/>
              <a:t>Predictable outcomes</a:t>
            </a:r>
          </a:p>
        </p:txBody>
      </p:sp>
      <p:pic>
        <p:nvPicPr>
          <p:cNvPr id="4" name="New picture" descr="Screenshot of Power Automate page"/>
          <p:cNvPicPr/>
          <p:nvPr/>
        </p:nvPicPr>
        <p:blipFill>
          <a:blip r:embed="rId3"/>
          <a:stretch>
            <a:fillRect/>
          </a:stretch>
        </p:blipFill>
        <p:spPr>
          <a:xfrm>
            <a:off x="6360725" y="2691382"/>
            <a:ext cx="5281752" cy="2491638"/>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When to use</a:t>
            </a:r>
          </a:p>
        </p:txBody>
      </p:sp>
      <p:sp>
        <p:nvSpPr>
          <p:cNvPr id="9" name="Freeform: Shape 8">
            <a:extLst>
              <a:ext uri="{FF2B5EF4-FFF2-40B4-BE49-F238E27FC236}">
                <a16:creationId xmlns:a16="http://schemas.microsoft.com/office/drawing/2014/main" id="{0D8B645E-E208-4B45-9673-9F3FFC5764F7}"/>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0066FF"/>
          </a:solidFill>
          <a:ln w="19050">
            <a:solidFill>
              <a:srgbClr val="0066FF"/>
            </a:solid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b="1" kern="1200">
                <a:solidFill>
                  <a:schemeClr val="bg1"/>
                </a:solidFill>
                <a:latin typeface="+mj-lt"/>
              </a:rPr>
              <a:t>Business Process Flow</a:t>
            </a:r>
          </a:p>
        </p:txBody>
      </p:sp>
      <p:sp>
        <p:nvSpPr>
          <p:cNvPr id="10" name="Rectangle 9">
            <a:extLst>
              <a:ext uri="{FF2B5EF4-FFF2-40B4-BE49-F238E27FC236}">
                <a16:creationId xmlns:a16="http://schemas.microsoft.com/office/drawing/2014/main" id="{264CB131-44FA-4804-8F46-E397B2FC085A}"/>
              </a:ext>
            </a:extLst>
          </p:cNvPr>
          <p:cNvSpPr/>
          <p:nvPr/>
        </p:nvSpPr>
        <p:spPr bwMode="auto">
          <a:xfrm>
            <a:off x="418642" y="1977293"/>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create automated business processes with CDS Solutions</a:t>
            </a:r>
          </a:p>
        </p:txBody>
      </p:sp>
      <p:cxnSp>
        <p:nvCxnSpPr>
          <p:cNvPr id="11" name="Straight Connector 10">
            <a:extLst>
              <a:ext uri="{FF2B5EF4-FFF2-40B4-BE49-F238E27FC236}">
                <a16:creationId xmlns:a16="http://schemas.microsoft.com/office/drawing/2014/main" id="{B3FEB2EA-E1CD-44A6-B974-26F82AE5F262}"/>
              </a:ext>
              <a:ext uri="{C183D7F6-B498-43B3-948B-1728B52AA6E4}">
                <adec:decorative xmlns:adec="http://schemas.microsoft.com/office/drawing/2017/decorative" val="1"/>
              </a:ext>
            </a:extLst>
          </p:cNvPr>
          <p:cNvCxnSpPr>
            <a:cxnSpLocks/>
          </p:cNvCxnSpPr>
          <p:nvPr/>
        </p:nvCxnSpPr>
        <p:spPr>
          <a:xfrm>
            <a:off x="418642" y="269178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68FDFB-A18F-4DC0-9188-B2D49F69DFC2}"/>
              </a:ext>
            </a:extLst>
          </p:cNvPr>
          <p:cNvSpPr/>
          <p:nvPr/>
        </p:nvSpPr>
        <p:spPr bwMode="auto">
          <a:xfrm>
            <a:off x="418642" y="2794495"/>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a simple visual guide to help users complete a process</a:t>
            </a:r>
          </a:p>
        </p:txBody>
      </p:sp>
      <p:cxnSp>
        <p:nvCxnSpPr>
          <p:cNvPr id="13" name="Straight Connector 12">
            <a:extLst>
              <a:ext uri="{FF2B5EF4-FFF2-40B4-BE49-F238E27FC236}">
                <a16:creationId xmlns:a16="http://schemas.microsoft.com/office/drawing/2014/main" id="{CB70D239-3713-4EF8-AD01-61B83E7CD7E1}"/>
              </a:ext>
              <a:ext uri="{C183D7F6-B498-43B3-948B-1728B52AA6E4}">
                <adec:decorative xmlns:adec="http://schemas.microsoft.com/office/drawing/2017/decorative" val="1"/>
              </a:ext>
            </a:extLst>
          </p:cNvPr>
          <p:cNvCxnSpPr>
            <a:cxnSpLocks/>
          </p:cNvCxnSpPr>
          <p:nvPr/>
        </p:nvCxnSpPr>
        <p:spPr>
          <a:xfrm>
            <a:off x="418642" y="35089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B778689-EA1B-43A7-8633-FD79B838AA84}"/>
              </a:ext>
            </a:extLst>
          </p:cNvPr>
          <p:cNvSpPr/>
          <p:nvPr/>
        </p:nvSpPr>
        <p:spPr bwMode="auto">
          <a:xfrm>
            <a:off x="418642" y="3611696"/>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use out-of-the-box business process flows</a:t>
            </a:r>
            <a:endParaRPr lang="en-US" sz="1600">
              <a:solidFill>
                <a:schemeClr val="tx1"/>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082F7AA-80DF-47AC-9B55-12DEC0875E35}"/>
              </a:ext>
              <a:ext uri="{C183D7F6-B498-43B3-948B-1728B52AA6E4}">
                <adec:decorative xmlns:adec="http://schemas.microsoft.com/office/drawing/2017/decorative" val="1"/>
              </a:ext>
            </a:extLst>
          </p:cNvPr>
          <p:cNvCxnSpPr>
            <a:cxnSpLocks/>
          </p:cNvCxnSpPr>
          <p:nvPr/>
        </p:nvCxnSpPr>
        <p:spPr>
          <a:xfrm>
            <a:off x="418642" y="4326184"/>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3076F57-F91B-4F0C-8526-B86BDC7BF53B}"/>
              </a:ext>
            </a:extLst>
          </p:cNvPr>
          <p:cNvSpPr/>
          <p:nvPr/>
        </p:nvSpPr>
        <p:spPr bwMode="auto">
          <a:xfrm>
            <a:off x="418642" y="4428898"/>
            <a:ext cx="556940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Have a Dynamics 365 license and want to create automated business processes with </a:t>
            </a:r>
            <a:r>
              <a:rPr lang="en-US" sz="1600" b="0" i="0" u="none" strike="noStrike" baseline="0" dirty="0" err="1">
                <a:solidFill>
                  <a:schemeClr val="tx1"/>
                </a:solidFill>
              </a:rPr>
              <a:t>Dataverse</a:t>
            </a:r>
            <a:endParaRPr lang="en-US" sz="1600" b="0" i="0" u="none" strike="noStrike" baseline="0" dirty="0">
              <a:solidFill>
                <a:schemeClr val="tx1"/>
              </a:solidFill>
            </a:endParaRPr>
          </a:p>
        </p:txBody>
      </p:sp>
      <p:sp>
        <p:nvSpPr>
          <p:cNvPr id="19" name="Freeform: Shape 18">
            <a:extLst>
              <a:ext uri="{FF2B5EF4-FFF2-40B4-BE49-F238E27FC236}">
                <a16:creationId xmlns:a16="http://schemas.microsoft.com/office/drawing/2014/main" id="{FDDE287B-3DD0-43AE-9702-1AB1C7A68298}"/>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chemeClr val="accent2"/>
          </a:solidFill>
          <a:ln w="19050">
            <a:solidFill>
              <a:schemeClr val="accent2"/>
            </a:solid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b="1" kern="1200">
                <a:solidFill>
                  <a:schemeClr val="bg1"/>
                </a:solidFill>
                <a:latin typeface="+mj-lt"/>
              </a:rPr>
              <a:t>Power Automate Flow</a:t>
            </a:r>
          </a:p>
        </p:txBody>
      </p:sp>
      <p:sp>
        <p:nvSpPr>
          <p:cNvPr id="20" name="Rectangle 19">
            <a:extLst>
              <a:ext uri="{FF2B5EF4-FFF2-40B4-BE49-F238E27FC236}">
                <a16:creationId xmlns:a16="http://schemas.microsoft.com/office/drawing/2014/main" id="{58604EAC-95A1-4719-A0CA-11CA6F9E78DF}"/>
              </a:ext>
            </a:extLst>
          </p:cNvPr>
          <p:cNvSpPr/>
          <p:nvPr/>
        </p:nvSpPr>
        <p:spPr bwMode="auto">
          <a:xfrm>
            <a:off x="6193382" y="1977293"/>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Start based on a predefined time interval or after X minutes, hours, or days of some action or event</a:t>
            </a:r>
          </a:p>
        </p:txBody>
      </p:sp>
      <p:cxnSp>
        <p:nvCxnSpPr>
          <p:cNvPr id="21" name="Straight Connector 20">
            <a:extLst>
              <a:ext uri="{FF2B5EF4-FFF2-40B4-BE49-F238E27FC236}">
                <a16:creationId xmlns:a16="http://schemas.microsoft.com/office/drawing/2014/main" id="{912800C9-56DB-46A1-90CA-75284C2F3526}"/>
              </a:ext>
              <a:ext uri="{C183D7F6-B498-43B3-948B-1728B52AA6E4}">
                <adec:decorative xmlns:adec="http://schemas.microsoft.com/office/drawing/2017/decorative" val="1"/>
              </a:ext>
            </a:extLst>
          </p:cNvPr>
          <p:cNvCxnSpPr>
            <a:cxnSpLocks/>
          </p:cNvCxnSpPr>
          <p:nvPr/>
        </p:nvCxnSpPr>
        <p:spPr>
          <a:xfrm>
            <a:off x="6193382" y="269178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151D0A-BA2B-475D-8B49-780D3D0B40A9}"/>
              </a:ext>
            </a:extLst>
          </p:cNvPr>
          <p:cNvSpPr/>
          <p:nvPr/>
        </p:nvSpPr>
        <p:spPr bwMode="auto">
          <a:xfrm>
            <a:off x="6193382" y="2794495"/>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Want to trigger a flow based on data outside of </a:t>
            </a:r>
            <a:r>
              <a:rPr lang="en-US" sz="1600" b="0" i="0" u="none" strike="noStrike" baseline="0" dirty="0" err="1">
                <a:solidFill>
                  <a:schemeClr val="tx1"/>
                </a:solidFill>
              </a:rPr>
              <a:t>Dataverse</a:t>
            </a:r>
            <a:r>
              <a:rPr lang="en-US" sz="1600" b="0" i="0" u="none" strike="noStrike" baseline="0" dirty="0">
                <a:solidFill>
                  <a:schemeClr val="tx1"/>
                </a:solidFill>
              </a:rPr>
              <a:t> (SharePoint, for example)</a:t>
            </a:r>
          </a:p>
        </p:txBody>
      </p:sp>
      <p:cxnSp>
        <p:nvCxnSpPr>
          <p:cNvPr id="23" name="Straight Connector 22">
            <a:extLst>
              <a:ext uri="{FF2B5EF4-FFF2-40B4-BE49-F238E27FC236}">
                <a16:creationId xmlns:a16="http://schemas.microsoft.com/office/drawing/2014/main" id="{32DAB677-643D-4C20-A87F-0C020B5B0BB2}"/>
              </a:ext>
              <a:ext uri="{C183D7F6-B498-43B3-948B-1728B52AA6E4}">
                <adec:decorative xmlns:adec="http://schemas.microsoft.com/office/drawing/2017/decorative" val="1"/>
              </a:ext>
            </a:extLst>
          </p:cNvPr>
          <p:cNvCxnSpPr>
            <a:cxnSpLocks/>
          </p:cNvCxnSpPr>
          <p:nvPr/>
        </p:nvCxnSpPr>
        <p:spPr>
          <a:xfrm>
            <a:off x="6193382" y="35089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F83B95D-521B-4209-A945-097ED3030414}"/>
              </a:ext>
            </a:extLst>
          </p:cNvPr>
          <p:cNvSpPr/>
          <p:nvPr/>
        </p:nvSpPr>
        <p:spPr bwMode="auto">
          <a:xfrm>
            <a:off x="6193382" y="3611696"/>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Do not want to store data that is captured in the flow in </a:t>
            </a:r>
            <a:r>
              <a:rPr lang="en-US" sz="1600" b="0" i="0" u="none" strike="noStrike" baseline="0" dirty="0" err="1">
                <a:solidFill>
                  <a:schemeClr val="tx1"/>
                </a:solidFill>
              </a:rPr>
              <a:t>Dataverse</a:t>
            </a:r>
            <a:endParaRPr lang="en-US" sz="1600" dirty="0">
              <a:solidFill>
                <a:schemeClr val="tx1"/>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19FDE034-1F47-446C-B389-EF250C27863A}"/>
              </a:ext>
              <a:ext uri="{C183D7F6-B498-43B3-948B-1728B52AA6E4}">
                <adec:decorative xmlns:adec="http://schemas.microsoft.com/office/drawing/2017/decorative" val="1"/>
              </a:ext>
            </a:extLst>
          </p:cNvPr>
          <p:cNvCxnSpPr>
            <a:cxnSpLocks/>
          </p:cNvCxnSpPr>
          <p:nvPr/>
        </p:nvCxnSpPr>
        <p:spPr>
          <a:xfrm>
            <a:off x="6193382" y="4326184"/>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6B76BB0-41AD-419F-9CFD-E410149A86E9}"/>
              </a:ext>
            </a:extLst>
          </p:cNvPr>
          <p:cNvSpPr/>
          <p:nvPr/>
        </p:nvSpPr>
        <p:spPr bwMode="auto">
          <a:xfrm>
            <a:off x="6193382" y="4428898"/>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push notifications outside of Outlook (SMS or Gmail, for example)</a:t>
            </a:r>
          </a:p>
        </p:txBody>
      </p:sp>
      <p:cxnSp>
        <p:nvCxnSpPr>
          <p:cNvPr id="27" name="Straight Connector 26">
            <a:extLst>
              <a:ext uri="{FF2B5EF4-FFF2-40B4-BE49-F238E27FC236}">
                <a16:creationId xmlns:a16="http://schemas.microsoft.com/office/drawing/2014/main" id="{33FE1EC5-3483-4FC5-AF68-D9A9D0CD34AF}"/>
              </a:ext>
              <a:ext uri="{C183D7F6-B498-43B3-948B-1728B52AA6E4}">
                <adec:decorative xmlns:adec="http://schemas.microsoft.com/office/drawing/2017/decorative" val="1"/>
              </a:ext>
            </a:extLst>
          </p:cNvPr>
          <p:cNvCxnSpPr>
            <a:cxnSpLocks/>
          </p:cNvCxnSpPr>
          <p:nvPr/>
        </p:nvCxnSpPr>
        <p:spPr>
          <a:xfrm>
            <a:off x="6193382" y="5143386"/>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9512748-AF46-4F88-853D-8070A981DD52}"/>
              </a:ext>
            </a:extLst>
          </p:cNvPr>
          <p:cNvSpPr/>
          <p:nvPr/>
        </p:nvSpPr>
        <p:spPr bwMode="auto">
          <a:xfrm>
            <a:off x="6193382" y="5246099"/>
            <a:ext cx="5579518" cy="611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a:solidFill>
                  <a:schemeClr val="tx1"/>
                </a:solidFill>
              </a:rPr>
              <a:t>Want to use and create workflows with only an Office 365 license</a:t>
            </a:r>
          </a:p>
        </p:txBody>
      </p:sp>
    </p:spTree>
    <p:extLst>
      <p:ext uri="{BB962C8B-B14F-4D97-AF65-F5344CB8AC3E}">
        <p14:creationId xmlns:p14="http://schemas.microsoft.com/office/powerpoint/2010/main" val="16588296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an immersive business process flow</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1956494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Types of business process flows</a:t>
            </a:r>
          </a:p>
        </p:txBody>
      </p:sp>
      <p:sp>
        <p:nvSpPr>
          <p:cNvPr id="11" name="Content Placeholder 10">
            <a:extLst>
              <a:ext uri="{FF2B5EF4-FFF2-40B4-BE49-F238E27FC236}">
                <a16:creationId xmlns:a16="http://schemas.microsoft.com/office/drawing/2014/main" id="{A3D685DA-2891-4184-8D9D-69B8296361E8}"/>
              </a:ext>
            </a:extLst>
          </p:cNvPr>
          <p:cNvSpPr>
            <a:spLocks noGrp="1"/>
          </p:cNvSpPr>
          <p:nvPr>
            <p:ph sz="quarter" idx="10"/>
          </p:nvPr>
        </p:nvSpPr>
        <p:spPr>
          <a:xfrm>
            <a:off x="419100" y="1456897"/>
            <a:ext cx="11340811" cy="805349"/>
          </a:xfrm>
        </p:spPr>
        <p:txBody>
          <a:bodyPr tIns="0" rIns="0" bIns="0"/>
          <a:lstStyle/>
          <a:p>
            <a:pPr lvl="0"/>
            <a:r>
              <a:rPr lang="en-US" sz="2200" dirty="0"/>
              <a:t>Embedded: </a:t>
            </a:r>
            <a:r>
              <a:rPr lang="en-US" sz="2200" dirty="0">
                <a:latin typeface="+mn-lt"/>
              </a:rPr>
              <a:t>Embedded within a model-driven app </a:t>
            </a:r>
          </a:p>
          <a:p>
            <a:pPr lvl="0"/>
            <a:r>
              <a:rPr lang="en-US" sz="2200" dirty="0"/>
              <a:t>Immersive: </a:t>
            </a:r>
            <a:r>
              <a:rPr lang="en-US" sz="2200" dirty="0">
                <a:latin typeface="+mn-lt"/>
              </a:rPr>
              <a:t>Stand-alone solution</a:t>
            </a:r>
          </a:p>
        </p:txBody>
      </p:sp>
      <p:sp>
        <p:nvSpPr>
          <p:cNvPr id="10" name="Rectangle 9">
            <a:extLst>
              <a:ext uri="{FF2B5EF4-FFF2-40B4-BE49-F238E27FC236}">
                <a16:creationId xmlns:a16="http://schemas.microsoft.com/office/drawing/2014/main" id="{CBEEDC4D-8D33-4CE9-B11B-2B8875D5A871}"/>
              </a:ext>
              <a:ext uri="{C183D7F6-B498-43B3-948B-1728B52AA6E4}">
                <adec:decorative xmlns:adec="http://schemas.microsoft.com/office/drawing/2017/decorative" val="1"/>
              </a:ext>
            </a:extLst>
          </p:cNvPr>
          <p:cNvSpPr/>
          <p:nvPr/>
        </p:nvSpPr>
        <p:spPr bwMode="auto">
          <a:xfrm>
            <a:off x="418643" y="2695576"/>
            <a:ext cx="11354257" cy="3721932"/>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PowerApps page"/>
          <p:cNvPicPr/>
          <p:nvPr/>
        </p:nvPicPr>
        <p:blipFill rotWithShape="1">
          <a:blip r:embed="rId3"/>
          <a:srcRect l="381" t="592" r="460" b="768"/>
          <a:stretch/>
        </p:blipFill>
        <p:spPr>
          <a:xfrm>
            <a:off x="2083982" y="2832375"/>
            <a:ext cx="8023580" cy="3448334"/>
          </a:xfrm>
          <a:prstGeom prst="rect">
            <a:avLst/>
          </a:prstGeom>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Launching business process flows</a:t>
            </a:r>
          </a:p>
        </p:txBody>
      </p:sp>
      <p:sp>
        <p:nvSpPr>
          <p:cNvPr id="11" name="Content Placeholder 10">
            <a:extLst>
              <a:ext uri="{FF2B5EF4-FFF2-40B4-BE49-F238E27FC236}">
                <a16:creationId xmlns:a16="http://schemas.microsoft.com/office/drawing/2014/main" id="{DE65EFAF-A70B-4E84-AE29-B79AB220F838}"/>
              </a:ext>
            </a:extLst>
          </p:cNvPr>
          <p:cNvSpPr>
            <a:spLocks noGrp="1"/>
          </p:cNvSpPr>
          <p:nvPr>
            <p:ph sz="quarter" idx="10"/>
          </p:nvPr>
        </p:nvSpPr>
        <p:spPr>
          <a:xfrm>
            <a:off x="419100" y="1456897"/>
            <a:ext cx="11340811" cy="1200329"/>
          </a:xfrm>
        </p:spPr>
        <p:txBody>
          <a:bodyPr/>
          <a:lstStyle/>
          <a:p>
            <a:pPr lvl="0"/>
            <a:r>
              <a:rPr lang="en-US" sz="2200" dirty="0">
                <a:latin typeface="+mn-lt"/>
              </a:rPr>
              <a:t>Can be launched as a component of a model-driven Power App or a stand-alone application within Power Automate (called an immersive business process flow), as shown in the </a:t>
            </a:r>
            <a:br>
              <a:rPr lang="en-US" sz="2200" dirty="0">
                <a:latin typeface="+mn-lt"/>
              </a:rPr>
            </a:br>
            <a:r>
              <a:rPr lang="en-US" sz="2200" dirty="0">
                <a:latin typeface="+mn-lt"/>
              </a:rPr>
              <a:t>following image</a:t>
            </a:r>
          </a:p>
        </p:txBody>
      </p:sp>
      <p:sp>
        <p:nvSpPr>
          <p:cNvPr id="9" name="Rectangle 8">
            <a:extLst>
              <a:ext uri="{FF2B5EF4-FFF2-40B4-BE49-F238E27FC236}">
                <a16:creationId xmlns:a16="http://schemas.microsoft.com/office/drawing/2014/main" id="{E3305A31-126C-4CF6-939B-52ED716FCD40}"/>
              </a:ext>
              <a:ext uri="{C183D7F6-B498-43B3-948B-1728B52AA6E4}">
                <adec:decorative xmlns:adec="http://schemas.microsoft.com/office/drawing/2017/decorative" val="1"/>
              </a:ext>
            </a:extLst>
          </p:cNvPr>
          <p:cNvSpPr/>
          <p:nvPr/>
        </p:nvSpPr>
        <p:spPr bwMode="auto">
          <a:xfrm>
            <a:off x="418643" y="2695576"/>
            <a:ext cx="11354257" cy="3721932"/>
          </a:xfrm>
          <a:prstGeom prst="rect">
            <a:avLst/>
          </a:prstGeom>
          <a:noFill/>
          <a:ln w="19050">
            <a:solidFill>
              <a:srgbClr val="006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New picture" descr="Screenshot of launching business process flows"/>
          <p:cNvPicPr/>
          <p:nvPr/>
        </p:nvPicPr>
        <p:blipFill>
          <a:blip r:embed="rId3"/>
          <a:stretch>
            <a:fillRect/>
          </a:stretch>
        </p:blipFill>
        <p:spPr>
          <a:xfrm>
            <a:off x="1887337" y="2855330"/>
            <a:ext cx="8416870" cy="3402424"/>
          </a:xfrm>
          <a:prstGeom prst="rect">
            <a:avLst/>
          </a:prstGeom>
          <a:ln>
            <a:solidFill>
              <a:schemeClr val="bg2"/>
            </a:solid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an immersive business process flow</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403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Run the business process flow and view data</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437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Introduction to Power Automate security and governance</a:t>
            </a:r>
          </a:p>
        </p:txBody>
      </p:sp>
      <p:sp>
        <p:nvSpPr>
          <p:cNvPr id="12" name="arrow_16" descr="An icon showing a flow">
            <a:extLst>
              <a:ext uri="{FF2B5EF4-FFF2-40B4-BE49-F238E27FC236}">
                <a16:creationId xmlns:a16="http://schemas.microsoft.com/office/drawing/2014/main" id="{E798C617-334D-421A-B6B4-FCBC89DBC3C0}"/>
              </a:ext>
            </a:extLst>
          </p:cNvPr>
          <p:cNvSpPr>
            <a:spLocks noChangeAspect="1" noEditPoints="1"/>
          </p:cNvSpPr>
          <p:nvPr/>
        </p:nvSpPr>
        <p:spPr bwMode="auto">
          <a:xfrm>
            <a:off x="10107508" y="2953236"/>
            <a:ext cx="1262962" cy="93086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671821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is Power Automate?</a:t>
            </a:r>
          </a:p>
        </p:txBody>
      </p:sp>
      <p:sp>
        <p:nvSpPr>
          <p:cNvPr id="5" name="Text Placeholder 4">
            <a:extLst>
              <a:ext uri="{FF2B5EF4-FFF2-40B4-BE49-F238E27FC236}">
                <a16:creationId xmlns:a16="http://schemas.microsoft.com/office/drawing/2014/main" id="{65F3674C-E684-46E3-A344-1CDD9732F733}"/>
              </a:ext>
            </a:extLst>
          </p:cNvPr>
          <p:cNvSpPr>
            <a:spLocks noGrp="1"/>
          </p:cNvSpPr>
          <p:nvPr>
            <p:ph type="body" sz="quarter" idx="42"/>
          </p:nvPr>
        </p:nvSpPr>
        <p:spPr/>
        <p:txBody>
          <a:bodyPr/>
          <a:lstStyle/>
          <a:p>
            <a:r>
              <a:rPr lang="en-US" sz="2400" dirty="0"/>
              <a:t>Power Automate is an online workflow service that automates actions across the most common apps and services</a:t>
            </a:r>
          </a:p>
        </p:txBody>
      </p:sp>
      <p:pic>
        <p:nvPicPr>
          <p:cNvPr id="12" name="Picture Placeholder 11" descr="Icons of Office 365 Outlook, SharePoint, OneDrive for Business, Microsoft Forms, RSS, SQL Server, Power BI, Azure DevOps, Approvals, Twitter, Excel Online and Dynamics 365">
            <a:extLst>
              <a:ext uri="{FF2B5EF4-FFF2-40B4-BE49-F238E27FC236}">
                <a16:creationId xmlns:a16="http://schemas.microsoft.com/office/drawing/2014/main" id="{086AFF09-4233-4F91-AA5C-3A3F66AC7977}"/>
              </a:ext>
            </a:extLst>
          </p:cNvPr>
          <p:cNvPicPr>
            <a:picLocks noGrp="1" noChangeAspect="1"/>
          </p:cNvPicPr>
          <p:nvPr>
            <p:ph type="pic" sz="quarter" idx="15"/>
          </p:nvPr>
        </p:nvPicPr>
        <p:blipFill rotWithShape="1">
          <a:blip r:embed="rId3"/>
          <a:srcRect l="-10645" t="-1140" r="-10645" b="-1140"/>
          <a:stretch/>
        </p:blipFill>
        <p:spPr>
          <a:xfrm>
            <a:off x="6349678" y="1564130"/>
            <a:ext cx="5303845" cy="4746143"/>
          </a:xfrm>
          <a:solidFill>
            <a:schemeClr val="bg1"/>
          </a:solidFill>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BDE038-DB20-4B5B-AD9B-871D029C5D15}"/>
              </a:ext>
            </a:extLst>
          </p:cNvPr>
          <p:cNvSpPr>
            <a:spLocks noGrp="1"/>
          </p:cNvSpPr>
          <p:nvPr>
            <p:ph type="title"/>
          </p:nvPr>
        </p:nvSpPr>
        <p:spPr/>
        <p:txBody>
          <a:bodyPr/>
          <a:lstStyle/>
          <a:p>
            <a:r>
              <a:rPr lang="en-US" dirty="0"/>
              <a:t>Identify Power Platform environments</a:t>
            </a:r>
          </a:p>
        </p:txBody>
      </p:sp>
      <p:sp>
        <p:nvSpPr>
          <p:cNvPr id="10" name="Text Placeholder 9">
            <a:extLst>
              <a:ext uri="{FF2B5EF4-FFF2-40B4-BE49-F238E27FC236}">
                <a16:creationId xmlns:a16="http://schemas.microsoft.com/office/drawing/2014/main" id="{2A7ADA2B-390E-4C3B-BAC4-83FF8316D1D5}"/>
              </a:ext>
            </a:extLst>
          </p:cNvPr>
          <p:cNvSpPr>
            <a:spLocks noGrp="1"/>
          </p:cNvSpPr>
          <p:nvPr>
            <p:ph type="body" sz="quarter" idx="42"/>
          </p:nvPr>
        </p:nvSpPr>
        <p:spPr/>
        <p:txBody>
          <a:bodyPr/>
          <a:lstStyle/>
          <a:p>
            <a:r>
              <a:rPr lang="en-US" sz="2200" noProof="0" dirty="0"/>
              <a:t>Environments are an important consideration when you are trying to help secure and govern Power Apps and Power Automate usage</a:t>
            </a:r>
          </a:p>
        </p:txBody>
      </p:sp>
      <p:pic>
        <p:nvPicPr>
          <p:cNvPr id="15" name="Picture Placeholder 14" descr="Screenshot of Power Platform window where the Environment tab is opened  ">
            <a:extLst>
              <a:ext uri="{FF2B5EF4-FFF2-40B4-BE49-F238E27FC236}">
                <a16:creationId xmlns:a16="http://schemas.microsoft.com/office/drawing/2014/main" id="{288C3D0D-9489-458E-B21B-8B3DFD9C5361}"/>
              </a:ext>
            </a:extLst>
          </p:cNvPr>
          <p:cNvPicPr>
            <a:picLocks noGrp="1" noChangeAspect="1"/>
          </p:cNvPicPr>
          <p:nvPr>
            <p:ph type="pic" sz="quarter" idx="15"/>
          </p:nvPr>
        </p:nvPicPr>
        <p:blipFill rotWithShape="1">
          <a:blip r:embed="rId3"/>
          <a:srcRect l="-40896" t="85" r="-40896" b="85"/>
          <a:stretch/>
        </p:blipFill>
        <p:spPr>
          <a:xfrm>
            <a:off x="554986" y="2594019"/>
            <a:ext cx="11082024" cy="3667868"/>
          </a:xfrm>
          <a:solidFill>
            <a:schemeClr val="bg1"/>
          </a:solidFill>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AD23-B29B-420C-9BB8-67B90B285A98}"/>
              </a:ext>
            </a:extLst>
          </p:cNvPr>
          <p:cNvSpPr>
            <a:spLocks noGrp="1"/>
          </p:cNvSpPr>
          <p:nvPr>
            <p:ph type="title"/>
          </p:nvPr>
        </p:nvSpPr>
        <p:spPr/>
        <p:txBody>
          <a:bodyPr/>
          <a:lstStyle/>
          <a:p>
            <a:r>
              <a:rPr lang="en-US" dirty="0"/>
              <a:t>Data Loss Prevention policies</a:t>
            </a:r>
          </a:p>
        </p:txBody>
      </p:sp>
      <p:sp>
        <p:nvSpPr>
          <p:cNvPr id="7" name="Text Placeholder 6">
            <a:extLst>
              <a:ext uri="{FF2B5EF4-FFF2-40B4-BE49-F238E27FC236}">
                <a16:creationId xmlns:a16="http://schemas.microsoft.com/office/drawing/2014/main" id="{6A56334D-79F0-4048-9CD0-A28F3F1BB45C}"/>
              </a:ext>
            </a:extLst>
          </p:cNvPr>
          <p:cNvSpPr>
            <a:spLocks noGrp="1"/>
          </p:cNvSpPr>
          <p:nvPr>
            <p:ph type="body" sz="quarter" idx="42"/>
          </p:nvPr>
        </p:nvSpPr>
        <p:spPr/>
        <p:txBody>
          <a:bodyPr/>
          <a:lstStyle/>
          <a:p>
            <a:r>
              <a:rPr lang="en-US" sz="2200" noProof="0"/>
              <a:t>Data Loss Prevention (DLP) policies allow organizations to construct rules that permit and prevent connectors from communicating with each other within the same flow</a:t>
            </a:r>
          </a:p>
        </p:txBody>
      </p:sp>
      <p:pic>
        <p:nvPicPr>
          <p:cNvPr id="13" name="Picture Placeholder 12" descr="Screenshot of Microsoft Flow window where different types of product logos are shown">
            <a:extLst>
              <a:ext uri="{FF2B5EF4-FFF2-40B4-BE49-F238E27FC236}">
                <a16:creationId xmlns:a16="http://schemas.microsoft.com/office/drawing/2014/main" id="{2AEC8FD9-2FCF-41CD-B62D-F9B151E71EA5}"/>
              </a:ext>
            </a:extLst>
          </p:cNvPr>
          <p:cNvPicPr>
            <a:picLocks noGrp="1" noChangeAspect="1"/>
          </p:cNvPicPr>
          <p:nvPr>
            <p:ph type="pic" sz="quarter" idx="15"/>
          </p:nvPr>
        </p:nvPicPr>
        <p:blipFill rotWithShape="1">
          <a:blip r:embed="rId3"/>
          <a:srcRect l="-39169" t="389" r="-39169" b="389"/>
          <a:stretch/>
        </p:blipFill>
        <p:spPr>
          <a:xfrm>
            <a:off x="554986" y="2594019"/>
            <a:ext cx="11082024" cy="3667868"/>
          </a:xfr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F76D474C-8FC1-46F8-993C-31538A5DCFFE}"/>
              </a:ext>
            </a:extLst>
          </p:cNvPr>
          <p:cNvSpPr>
            <a:spLocks noGrp="1"/>
          </p:cNvSpPr>
          <p:nvPr>
            <p:ph type="title"/>
          </p:nvPr>
        </p:nvSpPr>
        <p:spPr/>
        <p:txBody>
          <a:bodyPr/>
          <a:lstStyle/>
          <a:p>
            <a:r>
              <a:rPr lang="en-US" dirty="0"/>
              <a:t>Data Loss Prevention policies </a:t>
            </a:r>
          </a:p>
        </p:txBody>
      </p:sp>
      <p:sp>
        <p:nvSpPr>
          <p:cNvPr id="5" name="Text Placeholder 4">
            <a:extLst>
              <a:ext uri="{FF2B5EF4-FFF2-40B4-BE49-F238E27FC236}">
                <a16:creationId xmlns:a16="http://schemas.microsoft.com/office/drawing/2014/main" id="{DF0FDED4-CDBD-4FCF-B2A5-D640048C2535}"/>
              </a:ext>
            </a:extLst>
          </p:cNvPr>
          <p:cNvSpPr>
            <a:spLocks noGrp="1"/>
          </p:cNvSpPr>
          <p:nvPr>
            <p:ph type="body" sz="quarter" idx="42"/>
          </p:nvPr>
        </p:nvSpPr>
        <p:spPr/>
        <p:txBody>
          <a:bodyPr/>
          <a:lstStyle/>
          <a:p>
            <a:r>
              <a:rPr lang="en-US" sz="2200" noProof="0"/>
              <a:t>When a DLP author selects Apply to ALL environments, this setting also ensures that new environments have this DLP policy applied</a:t>
            </a:r>
          </a:p>
        </p:txBody>
      </p:sp>
      <p:pic>
        <p:nvPicPr>
          <p:cNvPr id="7" name="Picture Placeholder 6" descr="Screenshot of Microsoft Flow window where a page &quot;Choose Environment&quot; is opened  ">
            <a:extLst>
              <a:ext uri="{FF2B5EF4-FFF2-40B4-BE49-F238E27FC236}">
                <a16:creationId xmlns:a16="http://schemas.microsoft.com/office/drawing/2014/main" id="{3E1DE98F-9B51-430B-84B2-E6E8D387AEBE}"/>
              </a:ext>
            </a:extLst>
          </p:cNvPr>
          <p:cNvPicPr>
            <a:picLocks noGrp="1" noChangeAspect="1"/>
          </p:cNvPicPr>
          <p:nvPr>
            <p:ph type="pic" sz="quarter" idx="15"/>
          </p:nvPr>
        </p:nvPicPr>
        <p:blipFill rotWithShape="1">
          <a:blip r:embed="rId3"/>
          <a:srcRect l="-51533" t="-425" r="-51533" b="-425"/>
          <a:stretch/>
        </p:blipFill>
        <p:spPr>
          <a:xfrm>
            <a:off x="554986" y="2594019"/>
            <a:ext cx="11082024" cy="3667868"/>
          </a:xfrm>
          <a:solidFill>
            <a:schemeClr val="bg1"/>
          </a:solidFill>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CA7E1D-6EC7-48C8-9661-20656E2DB782}"/>
              </a:ext>
            </a:extLst>
          </p:cNvPr>
          <p:cNvSpPr>
            <a:spLocks noGrp="1"/>
          </p:cNvSpPr>
          <p:nvPr>
            <p:ph type="title"/>
          </p:nvPr>
        </p:nvSpPr>
        <p:spPr/>
        <p:txBody>
          <a:bodyPr/>
          <a:lstStyle/>
          <a:p>
            <a:r>
              <a:rPr lang="en-US"/>
              <a:t>Power Platform Center of Excellence Starter Kit</a:t>
            </a:r>
          </a:p>
        </p:txBody>
      </p:sp>
      <p:sp>
        <p:nvSpPr>
          <p:cNvPr id="5" name="Text Placeholder 4">
            <a:extLst>
              <a:ext uri="{FF2B5EF4-FFF2-40B4-BE49-F238E27FC236}">
                <a16:creationId xmlns:a16="http://schemas.microsoft.com/office/drawing/2014/main" id="{8F81599A-0521-4A45-815F-4A1B8DFFBD1A}"/>
              </a:ext>
            </a:extLst>
          </p:cNvPr>
          <p:cNvSpPr>
            <a:spLocks noGrp="1"/>
          </p:cNvSpPr>
          <p:nvPr>
            <p:ph type="body" sz="quarter" idx="42"/>
          </p:nvPr>
        </p:nvSpPr>
        <p:spPr/>
        <p:txBody>
          <a:bodyPr/>
          <a:lstStyle/>
          <a:p>
            <a:r>
              <a:rPr lang="en-US" sz="2000" noProof="0" dirty="0"/>
              <a:t>The Power Platform Center of Excellence (COE) Starter Kit is a set of apps, flows, a custom connector, and a Power BI dashboard that allows organizations to govern their Power Platform environments</a:t>
            </a:r>
          </a:p>
        </p:txBody>
      </p:sp>
      <p:pic>
        <p:nvPicPr>
          <p:cNvPr id="7" name="Picture Placeholder 6" descr="Screenshot of App Creator Portal">
            <a:extLst>
              <a:ext uri="{FF2B5EF4-FFF2-40B4-BE49-F238E27FC236}">
                <a16:creationId xmlns:a16="http://schemas.microsoft.com/office/drawing/2014/main" id="{4F1CD940-441A-4E89-9FAD-4BD22E893538}"/>
              </a:ext>
            </a:extLst>
          </p:cNvPr>
          <p:cNvPicPr>
            <a:picLocks noGrp="1" noChangeAspect="1"/>
          </p:cNvPicPr>
          <p:nvPr>
            <p:ph type="pic" sz="quarter" idx="15"/>
          </p:nvPr>
        </p:nvPicPr>
        <p:blipFill rotWithShape="1">
          <a:blip r:embed="rId3"/>
          <a:srcRect l="-33720" t="-428" r="-33720" b="-428"/>
          <a:stretch/>
        </p:blipFill>
        <p:spPr>
          <a:xfrm>
            <a:off x="554986" y="2594019"/>
            <a:ext cx="11082024" cy="3667868"/>
          </a:xfrm>
          <a:solidFill>
            <a:schemeClr val="bg1"/>
          </a:solid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6106227-2A87-4F51-90FF-5F8566188079}"/>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768B411B-2C45-45E3-93B2-9FB81F734B49}"/>
              </a:ext>
            </a:extLst>
          </p:cNvPr>
          <p:cNvSpPr>
            <a:spLocks noGrp="1"/>
          </p:cNvSpPr>
          <p:nvPr>
            <p:ph type="body" sz="quarter" idx="42"/>
          </p:nvPr>
        </p:nvSpPr>
        <p:spPr/>
        <p:txBody>
          <a:bodyPr/>
          <a:lstStyle/>
          <a:p>
            <a:r>
              <a:rPr lang="en-US" sz="2200" noProof="0" dirty="0"/>
              <a:t>The Power BI dashboard connects to Starter Kit </a:t>
            </a:r>
            <a:r>
              <a:rPr lang="en-US" sz="2200" noProof="0" dirty="0" err="1"/>
              <a:t>Dataverse</a:t>
            </a:r>
            <a:r>
              <a:rPr lang="en-US" sz="2200" noProof="0" dirty="0"/>
              <a:t> tables and contains tabs that provide the following reports:</a:t>
            </a:r>
          </a:p>
        </p:txBody>
      </p:sp>
      <p:pic>
        <p:nvPicPr>
          <p:cNvPr id="9" name="Picture Placeholder 8" descr="Screenshot of a dashboard that contain the tenant details across different countries">
            <a:extLst>
              <a:ext uri="{FF2B5EF4-FFF2-40B4-BE49-F238E27FC236}">
                <a16:creationId xmlns:a16="http://schemas.microsoft.com/office/drawing/2014/main" id="{8D0F0D0F-CC7C-4C2A-85EB-B7D5166DEB35}"/>
              </a:ext>
            </a:extLst>
          </p:cNvPr>
          <p:cNvPicPr>
            <a:picLocks noGrp="1" noChangeAspect="1"/>
          </p:cNvPicPr>
          <p:nvPr>
            <p:ph type="pic" sz="quarter" idx="15"/>
          </p:nvPr>
        </p:nvPicPr>
        <p:blipFill rotWithShape="1">
          <a:blip r:embed="rId3"/>
          <a:srcRect l="-34089" t="538" r="-34089" b="538"/>
          <a:stretch/>
        </p:blipFill>
        <p:spPr>
          <a:xfrm>
            <a:off x="554986" y="2594019"/>
            <a:ext cx="11082024" cy="3667868"/>
          </a:xfr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822F46B-93F8-494D-BF08-CBF9C43395FC}"/>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5EE119A0-532E-4F73-A263-74E65EE84841}"/>
              </a:ext>
            </a:extLst>
          </p:cNvPr>
          <p:cNvSpPr>
            <a:spLocks noGrp="1"/>
          </p:cNvSpPr>
          <p:nvPr>
            <p:ph type="body" sz="quarter" idx="42"/>
          </p:nvPr>
        </p:nvSpPr>
        <p:spPr/>
        <p:txBody>
          <a:bodyPr/>
          <a:lstStyle/>
          <a:p>
            <a:r>
              <a:rPr lang="en-US" sz="2400" noProof="0"/>
              <a:t>Connections – Displays the number of connections that have been established, </a:t>
            </a:r>
            <a:br>
              <a:rPr lang="en-US" sz="2400" noProof="0"/>
            </a:br>
            <a:r>
              <a:rPr lang="en-US" sz="2400" noProof="0"/>
              <a:t>by connector</a:t>
            </a:r>
          </a:p>
        </p:txBody>
      </p:sp>
      <p:pic>
        <p:nvPicPr>
          <p:cNvPr id="9" name="Picture Placeholder 8" descr="Screenshot of a dashboard that contain the tenant details across different countries">
            <a:extLst>
              <a:ext uri="{FF2B5EF4-FFF2-40B4-BE49-F238E27FC236}">
                <a16:creationId xmlns:a16="http://schemas.microsoft.com/office/drawing/2014/main" id="{2B1B2399-C5A6-4AC2-AB39-135B41B38F0A}"/>
              </a:ext>
            </a:extLst>
          </p:cNvPr>
          <p:cNvPicPr>
            <a:picLocks noGrp="1" noChangeAspect="1"/>
          </p:cNvPicPr>
          <p:nvPr>
            <p:ph type="pic" sz="quarter" idx="15"/>
          </p:nvPr>
        </p:nvPicPr>
        <p:blipFill rotWithShape="1">
          <a:blip r:embed="rId3"/>
          <a:srcRect l="-33891" t="284" r="-33891" b="284"/>
          <a:stretch/>
        </p:blipFill>
        <p:spPr>
          <a:xfrm>
            <a:off x="554986" y="2594019"/>
            <a:ext cx="11082024" cy="3667868"/>
          </a:xfrm>
          <a:solidFill>
            <a:schemeClr val="bg1"/>
          </a:solidFill>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9269580-BD10-42A6-A404-B5B8965C062B}"/>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3D88DEAF-0E41-4A38-B667-00680DF3FE4D}"/>
              </a:ext>
            </a:extLst>
          </p:cNvPr>
          <p:cNvSpPr>
            <a:spLocks noGrp="1"/>
          </p:cNvSpPr>
          <p:nvPr>
            <p:ph type="body" sz="quarter" idx="42"/>
          </p:nvPr>
        </p:nvSpPr>
        <p:spPr/>
        <p:txBody>
          <a:bodyPr/>
          <a:lstStyle/>
          <a:p>
            <a:r>
              <a:rPr lang="en-US" noProof="0" dirty="0"/>
              <a:t>The main purpose of the Sample App Audit process is to demonstrate how an admin could identify overshared or often used resources and gather further information, like business justification and business impact of an outage, for those apps</a:t>
            </a:r>
          </a:p>
        </p:txBody>
      </p:sp>
      <p:pic>
        <p:nvPicPr>
          <p:cNvPr id="9" name="Picture Placeholder 8" descr="Screenshot of &quot;Developer Compliance Center&quot; page">
            <a:extLst>
              <a:ext uri="{FF2B5EF4-FFF2-40B4-BE49-F238E27FC236}">
                <a16:creationId xmlns:a16="http://schemas.microsoft.com/office/drawing/2014/main" id="{72E9E3FC-7FD6-4C24-9172-FCB359AA61AD}"/>
              </a:ext>
            </a:extLst>
          </p:cNvPr>
          <p:cNvPicPr>
            <a:picLocks noGrp="1" noChangeAspect="1"/>
          </p:cNvPicPr>
          <p:nvPr>
            <p:ph type="pic" sz="quarter" idx="15"/>
          </p:nvPr>
        </p:nvPicPr>
        <p:blipFill rotWithShape="1">
          <a:blip r:embed="rId3"/>
          <a:srcRect l="3582" t="28" r="3582" b="-46582"/>
          <a:stretch/>
        </p:blipFill>
        <p:spPr>
          <a:xfrm>
            <a:off x="6349678" y="1564130"/>
            <a:ext cx="5303845" cy="4746143"/>
          </a:xfrm>
          <a:solidFill>
            <a:schemeClr val="bg1"/>
          </a:solidFill>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10C4C49-4DE0-4E78-A3D0-C7D7D4E94C44}"/>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22740961-9DD3-4D4D-9DDB-2C6C3710CF86}"/>
              </a:ext>
            </a:extLst>
          </p:cNvPr>
          <p:cNvSpPr>
            <a:spLocks noGrp="1"/>
          </p:cNvSpPr>
          <p:nvPr>
            <p:ph type="body" sz="quarter" idx="42"/>
          </p:nvPr>
        </p:nvSpPr>
        <p:spPr/>
        <p:txBody>
          <a:bodyPr/>
          <a:lstStyle/>
          <a:p>
            <a:r>
              <a:rPr lang="en-US" noProof="0" dirty="0"/>
              <a:t>Administrating access to applications can be done by the Owner of the application</a:t>
            </a:r>
          </a:p>
        </p:txBody>
      </p:sp>
      <p:pic>
        <p:nvPicPr>
          <p:cNvPr id="9" name="Picture Placeholder 8" descr="Screenshot of a newsletter by PowerApps">
            <a:extLst>
              <a:ext uri="{FF2B5EF4-FFF2-40B4-BE49-F238E27FC236}">
                <a16:creationId xmlns:a16="http://schemas.microsoft.com/office/drawing/2014/main" id="{7636CAFB-66C8-4456-8912-A6472902E528}"/>
              </a:ext>
            </a:extLst>
          </p:cNvPr>
          <p:cNvPicPr>
            <a:picLocks noGrp="1" noChangeAspect="1"/>
          </p:cNvPicPr>
          <p:nvPr>
            <p:ph type="pic" sz="quarter" idx="15"/>
          </p:nvPr>
        </p:nvPicPr>
        <p:blipFill rotWithShape="1">
          <a:blip r:embed="rId3"/>
          <a:srcRect l="-17593" t="-47" r="-17593" b="1535"/>
          <a:stretch/>
        </p:blipFill>
        <p:spPr>
          <a:xfrm>
            <a:off x="6349678" y="1564130"/>
            <a:ext cx="5303845" cy="4746143"/>
          </a:xfrm>
          <a:solidFill>
            <a:schemeClr val="bg1"/>
          </a:solidFill>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CD407B-64A0-4FD1-8DE7-EE47153CEB7B}"/>
              </a:ext>
            </a:extLst>
          </p:cNvPr>
          <p:cNvSpPr>
            <a:spLocks noGrp="1"/>
          </p:cNvSpPr>
          <p:nvPr>
            <p:ph type="title"/>
          </p:nvPr>
        </p:nvSpPr>
        <p:spPr/>
        <p:txBody>
          <a:bodyPr/>
          <a:lstStyle/>
          <a:p>
            <a:r>
              <a:rPr lang="en-US" dirty="0"/>
              <a:t>Power Platform Center of Excellence Starter Kit     </a:t>
            </a:r>
          </a:p>
        </p:txBody>
      </p:sp>
      <p:sp>
        <p:nvSpPr>
          <p:cNvPr id="5" name="Text Placeholder 4">
            <a:extLst>
              <a:ext uri="{FF2B5EF4-FFF2-40B4-BE49-F238E27FC236}">
                <a16:creationId xmlns:a16="http://schemas.microsoft.com/office/drawing/2014/main" id="{C4223B92-B1EF-4684-9254-AEAEAB25F713}"/>
              </a:ext>
            </a:extLst>
          </p:cNvPr>
          <p:cNvSpPr>
            <a:spLocks noGrp="1"/>
          </p:cNvSpPr>
          <p:nvPr>
            <p:ph type="body" sz="quarter" idx="42"/>
          </p:nvPr>
        </p:nvSpPr>
        <p:spPr/>
        <p:txBody>
          <a:bodyPr/>
          <a:lstStyle/>
          <a:p>
            <a:r>
              <a:rPr lang="en-US" sz="2000" noProof="0" dirty="0"/>
              <a:t>Detecting when a maker has created their first app or flow and sending them some useful information to accelerate their journey will immediately imply that these tools are the ones that they are permitted to use</a:t>
            </a:r>
          </a:p>
        </p:txBody>
      </p:sp>
      <p:pic>
        <p:nvPicPr>
          <p:cNvPr id="7" name="Picture Placeholder 6" descr="Screenshot of a page for creating a new centre">
            <a:extLst>
              <a:ext uri="{FF2B5EF4-FFF2-40B4-BE49-F238E27FC236}">
                <a16:creationId xmlns:a16="http://schemas.microsoft.com/office/drawing/2014/main" id="{273713DB-5806-43FF-ACBA-005043E7B911}"/>
              </a:ext>
            </a:extLst>
          </p:cNvPr>
          <p:cNvPicPr>
            <a:picLocks noGrp="1" noChangeAspect="1"/>
          </p:cNvPicPr>
          <p:nvPr>
            <p:ph type="pic" sz="quarter" idx="15"/>
          </p:nvPr>
        </p:nvPicPr>
        <p:blipFill rotWithShape="1">
          <a:blip r:embed="rId3"/>
          <a:srcRect l="-8902" t="149" r="-10832" b="9822"/>
          <a:stretch/>
        </p:blipFill>
        <p:spPr>
          <a:xfrm>
            <a:off x="554986" y="2594019"/>
            <a:ext cx="11082024" cy="3667868"/>
          </a:xfrm>
          <a:solidFill>
            <a:schemeClr val="bg1"/>
          </a:solidFill>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A07EEB-C29E-41D4-A348-E1A830A23AC4}"/>
              </a:ext>
            </a:extLst>
          </p:cNvPr>
          <p:cNvSpPr>
            <a:spLocks noGrp="1"/>
          </p:cNvSpPr>
          <p:nvPr>
            <p:ph type="title"/>
          </p:nvPr>
        </p:nvSpPr>
        <p:spPr/>
        <p:txBody>
          <a:bodyPr/>
          <a:lstStyle/>
          <a:p>
            <a:r>
              <a:rPr lang="en-US" dirty="0"/>
              <a:t>Build your first workflow with Power Automate and </a:t>
            </a:r>
            <a:r>
              <a:rPr lang="en-US" dirty="0" err="1"/>
              <a:t>Dataverse</a:t>
            </a:r>
            <a:r>
              <a:rPr lang="en-US" dirty="0"/>
              <a:t> for Teams</a:t>
            </a:r>
          </a:p>
        </p:txBody>
      </p:sp>
      <p:pic>
        <p:nvPicPr>
          <p:cNvPr id="10" name="Picture Placeholder 9" descr="Graphical user interface, application&#10;&#10;Description automatically generated">
            <a:extLst>
              <a:ext uri="{FF2B5EF4-FFF2-40B4-BE49-F238E27FC236}">
                <a16:creationId xmlns:a16="http://schemas.microsoft.com/office/drawing/2014/main" id="{E2EE345F-61D6-477A-8091-3E6B3088293E}"/>
              </a:ext>
            </a:extLst>
          </p:cNvPr>
          <p:cNvPicPr>
            <a:picLocks noGrp="1" noChangeAspect="1"/>
          </p:cNvPicPr>
          <p:nvPr>
            <p:ph type="pic" sz="quarter" idx="12"/>
          </p:nvPr>
        </p:nvPicPr>
        <p:blipFill rotWithShape="1">
          <a:blip r:embed="rId3"/>
          <a:srcRect l="-24992" r="-24992"/>
          <a:stretch/>
        </p:blipFill>
        <p:spPr/>
      </p:pic>
    </p:spTree>
    <p:extLst>
      <p:ext uri="{BB962C8B-B14F-4D97-AF65-F5344CB8AC3E}">
        <p14:creationId xmlns:p14="http://schemas.microsoft.com/office/powerpoint/2010/main" val="18467462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What can you do with Power Automate?</a:t>
            </a:r>
          </a:p>
        </p:txBody>
      </p:sp>
      <p:sp>
        <p:nvSpPr>
          <p:cNvPr id="27" name="Text Placeholder 26">
            <a:extLst>
              <a:ext uri="{FF2B5EF4-FFF2-40B4-BE49-F238E27FC236}">
                <a16:creationId xmlns:a16="http://schemas.microsoft.com/office/drawing/2014/main" id="{3BD5547A-3630-43F1-8C66-88AEFCFDC785}"/>
              </a:ext>
            </a:extLst>
          </p:cNvPr>
          <p:cNvSpPr>
            <a:spLocks noGrp="1"/>
          </p:cNvSpPr>
          <p:nvPr>
            <p:ph type="body" sz="quarter" idx="20"/>
          </p:nvPr>
        </p:nvSpPr>
        <p:spPr>
          <a:xfrm>
            <a:off x="431095" y="1183948"/>
            <a:ext cx="11328812" cy="1338828"/>
          </a:xfrm>
        </p:spPr>
        <p:txBody>
          <a:bodyPr/>
          <a:lstStyle/>
          <a:p>
            <a:pPr marL="0" indent="0">
              <a:spcBef>
                <a:spcPts val="1800"/>
              </a:spcBef>
              <a:buNone/>
            </a:pPr>
            <a:r>
              <a:rPr lang="en-US"/>
              <a:t>Use Power Automate to automate workflows between your favorite applications and services, sync files, get notifications, collect data, and much more</a:t>
            </a:r>
          </a:p>
          <a:p>
            <a:pPr marL="0" indent="0">
              <a:spcBef>
                <a:spcPts val="1800"/>
              </a:spcBef>
              <a:buNone/>
            </a:pPr>
            <a:r>
              <a:rPr lang="en-US"/>
              <a:t>For example, you can automate these tasks:</a:t>
            </a:r>
          </a:p>
        </p:txBody>
      </p:sp>
      <p:sp>
        <p:nvSpPr>
          <p:cNvPr id="23" name="Text Placeholder 22">
            <a:extLst>
              <a:ext uri="{FF2B5EF4-FFF2-40B4-BE49-F238E27FC236}">
                <a16:creationId xmlns:a16="http://schemas.microsoft.com/office/drawing/2014/main" id="{57658A10-1643-4688-B129-7C1D8EAF69ED}"/>
              </a:ext>
            </a:extLst>
          </p:cNvPr>
          <p:cNvSpPr>
            <a:spLocks noGrp="1"/>
          </p:cNvSpPr>
          <p:nvPr>
            <p:ph type="body" sz="quarter" idx="11"/>
          </p:nvPr>
        </p:nvSpPr>
        <p:spPr>
          <a:xfrm>
            <a:off x="431096" y="2779541"/>
            <a:ext cx="2134053" cy="2456809"/>
          </a:xfrm>
        </p:spPr>
        <p:txBody>
          <a:bodyPr/>
          <a:lstStyle/>
          <a:p>
            <a:r>
              <a:rPr lang="en-US" sz="2000" b="0" dirty="0"/>
              <a:t>Instantly respond to high-priority notifications or emails</a:t>
            </a:r>
          </a:p>
        </p:txBody>
      </p:sp>
      <p:sp>
        <p:nvSpPr>
          <p:cNvPr id="24" name="Text Placeholder 23">
            <a:extLst>
              <a:ext uri="{FF2B5EF4-FFF2-40B4-BE49-F238E27FC236}">
                <a16:creationId xmlns:a16="http://schemas.microsoft.com/office/drawing/2014/main" id="{F9D7D2F8-E9DD-461A-9225-2A6257BACA87}"/>
              </a:ext>
            </a:extLst>
          </p:cNvPr>
          <p:cNvSpPr>
            <a:spLocks noGrp="1"/>
          </p:cNvSpPr>
          <p:nvPr>
            <p:ph type="body" sz="quarter" idx="15"/>
          </p:nvPr>
        </p:nvSpPr>
        <p:spPr>
          <a:xfrm>
            <a:off x="2729786" y="2778125"/>
            <a:ext cx="2134053" cy="2456809"/>
          </a:xfrm>
        </p:spPr>
        <p:txBody>
          <a:bodyPr/>
          <a:lstStyle/>
          <a:p>
            <a:r>
              <a:rPr lang="en-US" sz="2000" b="0"/>
              <a:t>Capture, track, and follow up with new sales leads</a:t>
            </a:r>
          </a:p>
        </p:txBody>
      </p:sp>
      <p:sp>
        <p:nvSpPr>
          <p:cNvPr id="25" name="Text Placeholder 24">
            <a:extLst>
              <a:ext uri="{FF2B5EF4-FFF2-40B4-BE49-F238E27FC236}">
                <a16:creationId xmlns:a16="http://schemas.microsoft.com/office/drawing/2014/main" id="{0A16D968-BB38-4C62-BD2C-3B65C67F43AF}"/>
              </a:ext>
            </a:extLst>
          </p:cNvPr>
          <p:cNvSpPr>
            <a:spLocks noGrp="1"/>
          </p:cNvSpPr>
          <p:nvPr>
            <p:ph type="body" sz="quarter" idx="17"/>
          </p:nvPr>
        </p:nvSpPr>
        <p:spPr>
          <a:xfrm>
            <a:off x="5028476" y="2778125"/>
            <a:ext cx="2134053" cy="2456809"/>
          </a:xfrm>
        </p:spPr>
        <p:txBody>
          <a:bodyPr/>
          <a:lstStyle/>
          <a:p>
            <a:r>
              <a:rPr lang="en-US" sz="2000" b="0"/>
              <a:t>Copy all email attachments to your OneDrive for Business account</a:t>
            </a:r>
          </a:p>
        </p:txBody>
      </p:sp>
      <p:sp>
        <p:nvSpPr>
          <p:cNvPr id="26" name="Text Placeholder 25">
            <a:extLst>
              <a:ext uri="{FF2B5EF4-FFF2-40B4-BE49-F238E27FC236}">
                <a16:creationId xmlns:a16="http://schemas.microsoft.com/office/drawing/2014/main" id="{BE1DEE3E-82B8-4866-B432-B15176F74736}"/>
              </a:ext>
            </a:extLst>
          </p:cNvPr>
          <p:cNvSpPr>
            <a:spLocks noGrp="1"/>
          </p:cNvSpPr>
          <p:nvPr>
            <p:ph type="body" sz="quarter" idx="19"/>
          </p:nvPr>
        </p:nvSpPr>
        <p:spPr>
          <a:xfrm>
            <a:off x="7327166" y="2778125"/>
            <a:ext cx="2134053" cy="2456809"/>
          </a:xfrm>
        </p:spPr>
        <p:txBody>
          <a:bodyPr/>
          <a:lstStyle/>
          <a:p>
            <a:r>
              <a:rPr lang="en-US" sz="2000" b="0"/>
              <a:t>Collect data about your business, and share that information with your team</a:t>
            </a:r>
          </a:p>
        </p:txBody>
      </p:sp>
      <p:sp>
        <p:nvSpPr>
          <p:cNvPr id="28" name="Text Placeholder 27">
            <a:extLst>
              <a:ext uri="{FF2B5EF4-FFF2-40B4-BE49-F238E27FC236}">
                <a16:creationId xmlns:a16="http://schemas.microsoft.com/office/drawing/2014/main" id="{429A65E5-23DD-4373-8228-2C0902904472}"/>
              </a:ext>
            </a:extLst>
          </p:cNvPr>
          <p:cNvSpPr>
            <a:spLocks noGrp="1"/>
          </p:cNvSpPr>
          <p:nvPr>
            <p:ph type="body" sz="quarter" idx="21"/>
          </p:nvPr>
        </p:nvSpPr>
        <p:spPr>
          <a:xfrm>
            <a:off x="9625854" y="2778125"/>
            <a:ext cx="2134053" cy="2456809"/>
          </a:xfrm>
        </p:spPr>
        <p:txBody>
          <a:bodyPr/>
          <a:lstStyle/>
          <a:p>
            <a:r>
              <a:rPr lang="en-US" sz="2000" b="0"/>
              <a:t>Automate approval workflows</a:t>
            </a:r>
          </a:p>
        </p:txBody>
      </p:sp>
    </p:spTree>
    <p:extLst>
      <p:ext uri="{BB962C8B-B14F-4D97-AF65-F5344CB8AC3E}">
        <p14:creationId xmlns:p14="http://schemas.microsoft.com/office/powerpoint/2010/main" val="1861644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F451D2-4799-4E11-B32A-EF241EC60F54}"/>
              </a:ext>
            </a:extLst>
          </p:cNvPr>
          <p:cNvSpPr>
            <a:spLocks noGrp="1"/>
          </p:cNvSpPr>
          <p:nvPr>
            <p:ph type="title"/>
          </p:nvPr>
        </p:nvSpPr>
        <p:spPr/>
        <p:txBody>
          <a:bodyPr/>
          <a:lstStyle/>
          <a:p>
            <a:r>
              <a:rPr lang="en-US"/>
              <a:t>A brief tour of Power Automate</a:t>
            </a:r>
          </a:p>
        </p:txBody>
      </p:sp>
      <p:sp>
        <p:nvSpPr>
          <p:cNvPr id="5" name="Text Placeholder 4">
            <a:extLst>
              <a:ext uri="{FF2B5EF4-FFF2-40B4-BE49-F238E27FC236}">
                <a16:creationId xmlns:a16="http://schemas.microsoft.com/office/drawing/2014/main" id="{F2F77821-F8A4-49D7-86E4-13B600436330}"/>
              </a:ext>
            </a:extLst>
          </p:cNvPr>
          <p:cNvSpPr>
            <a:spLocks noGrp="1"/>
          </p:cNvSpPr>
          <p:nvPr>
            <p:ph type="body" sz="quarter" idx="42"/>
          </p:nvPr>
        </p:nvSpPr>
        <p:spPr/>
        <p:txBody>
          <a:bodyPr/>
          <a:lstStyle/>
          <a:p>
            <a:r>
              <a:rPr lang="en-US" sz="2400" noProof="0" dirty="0"/>
              <a:t>Flows can be created from: Make.powerapps.com</a:t>
            </a:r>
          </a:p>
        </p:txBody>
      </p:sp>
      <p:pic>
        <p:nvPicPr>
          <p:cNvPr id="21" name="New picture" descr="Screenshot of Microsoft Flow, Home page">
            <a:extLst>
              <a:ext uri="{FF2B5EF4-FFF2-40B4-BE49-F238E27FC236}">
                <a16:creationId xmlns:a16="http://schemas.microsoft.com/office/drawing/2014/main" id="{0CB7221E-AFA7-4211-AD07-8E2BC5DF02D5}"/>
              </a:ext>
            </a:extLst>
          </p:cNvPr>
          <p:cNvPicPr/>
          <p:nvPr/>
        </p:nvPicPr>
        <p:blipFill>
          <a:blip r:embed="rId3"/>
          <a:stretch>
            <a:fillRect/>
          </a:stretch>
        </p:blipFill>
        <p:spPr>
          <a:xfrm>
            <a:off x="2208248" y="2581994"/>
            <a:ext cx="7775505" cy="3661566"/>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88A1FFD7-961D-4FD6-A6CD-9FBF5E537598}"/>
              </a:ext>
            </a:extLst>
          </p:cNvPr>
          <p:cNvSpPr>
            <a:spLocks noGrp="1"/>
          </p:cNvSpPr>
          <p:nvPr>
            <p:ph type="title"/>
          </p:nvPr>
        </p:nvSpPr>
        <p:spPr/>
        <p:txBody>
          <a:bodyPr/>
          <a:lstStyle/>
          <a:p>
            <a:r>
              <a:rPr lang="en-US"/>
              <a:t>Power Automate screen</a:t>
            </a:r>
          </a:p>
        </p:txBody>
      </p:sp>
      <p:sp>
        <p:nvSpPr>
          <p:cNvPr id="120" name="Text Placeholder 119">
            <a:extLst>
              <a:ext uri="{FF2B5EF4-FFF2-40B4-BE49-F238E27FC236}">
                <a16:creationId xmlns:a16="http://schemas.microsoft.com/office/drawing/2014/main" id="{BC289AE8-F76C-4EC2-931E-96E6B36BD694}"/>
              </a:ext>
            </a:extLst>
          </p:cNvPr>
          <p:cNvSpPr>
            <a:spLocks noGrp="1"/>
          </p:cNvSpPr>
          <p:nvPr>
            <p:ph type="body" sz="quarter" idx="25"/>
          </p:nvPr>
        </p:nvSpPr>
        <p:spPr/>
        <p:txBody>
          <a:bodyPr/>
          <a:lstStyle/>
          <a:p>
            <a:r>
              <a:rPr lang="en-US" noProof="0"/>
              <a:t>When you sign into Power Automate, you’ll find these menus:</a:t>
            </a:r>
          </a:p>
        </p:txBody>
      </p:sp>
      <p:sp>
        <p:nvSpPr>
          <p:cNvPr id="109" name="Text Placeholder 108">
            <a:extLst>
              <a:ext uri="{FF2B5EF4-FFF2-40B4-BE49-F238E27FC236}">
                <a16:creationId xmlns:a16="http://schemas.microsoft.com/office/drawing/2014/main" id="{A0200ADC-174B-4BE7-9566-CFA0356B674A}"/>
              </a:ext>
            </a:extLst>
          </p:cNvPr>
          <p:cNvSpPr>
            <a:spLocks noGrp="1"/>
          </p:cNvSpPr>
          <p:nvPr>
            <p:ph type="body" sz="quarter" idx="1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Action items: </a:t>
            </a:r>
            <a:r>
              <a:rPr kumimoji="0" lang="en-US" sz="2000" b="0" i="0" u="none" strike="noStrike" kern="1200" cap="none" normalizeH="0" baseline="0" noProof="0">
                <a:ln>
                  <a:noFill/>
                </a:ln>
                <a:effectLst/>
                <a:uLnTx/>
                <a:uFillTx/>
                <a:ea typeface="+mn-ea"/>
                <a:cs typeface="+mn-cs"/>
              </a:rPr>
              <a:t>Where you manage approvals and business process flows</a:t>
            </a:r>
          </a:p>
        </p:txBody>
      </p:sp>
      <p:sp>
        <p:nvSpPr>
          <p:cNvPr id="124" name="Text Placeholder 123">
            <a:extLst>
              <a:ext uri="{FF2B5EF4-FFF2-40B4-BE49-F238E27FC236}">
                <a16:creationId xmlns:a16="http://schemas.microsoft.com/office/drawing/2014/main" id="{EF31EF42-FC02-4662-B713-2C873BB913A7}"/>
              </a:ext>
            </a:extLst>
          </p:cNvPr>
          <p:cNvSpPr>
            <a:spLocks noGrp="1"/>
          </p:cNvSpPr>
          <p:nvPr>
            <p:ph type="body" sz="quarter" idx="15"/>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My flows: </a:t>
            </a:r>
            <a:r>
              <a:rPr lang="en-US" sz="2000"/>
              <a:t>Where your flows reside</a:t>
            </a:r>
          </a:p>
        </p:txBody>
      </p:sp>
      <p:sp>
        <p:nvSpPr>
          <p:cNvPr id="125" name="Text Placeholder 124">
            <a:extLst>
              <a:ext uri="{FF2B5EF4-FFF2-40B4-BE49-F238E27FC236}">
                <a16:creationId xmlns:a16="http://schemas.microsoft.com/office/drawing/2014/main" id="{164B57C5-CBAC-4784-9F26-DE80AD910680}"/>
              </a:ext>
            </a:extLst>
          </p:cNvPr>
          <p:cNvSpPr>
            <a:spLocks noGrp="1"/>
          </p:cNvSpPr>
          <p:nvPr>
            <p:ph type="body" sz="quarter" idx="17"/>
          </p:nvPr>
        </p:nvSpPr>
        <p:spPr/>
        <p:txBody>
          <a:bodyPr/>
          <a:lstStyle/>
          <a:p>
            <a:r>
              <a:rPr kumimoji="0" lang="en-US" sz="2000" b="0" i="0" u="none" strike="noStrike" kern="1200" cap="none" normalizeH="0" baseline="0" noProof="0">
                <a:ln>
                  <a:noFill/>
                </a:ln>
                <a:effectLst/>
                <a:uLnTx/>
                <a:uFillTx/>
                <a:latin typeface="+mj-lt"/>
                <a:ea typeface="+mn-ea"/>
                <a:cs typeface="+mn-cs"/>
              </a:rPr>
              <a:t>Create: </a:t>
            </a:r>
            <a:r>
              <a:rPr lang="en-US" sz="2000"/>
              <a:t>Where you start a new flow</a:t>
            </a:r>
          </a:p>
        </p:txBody>
      </p:sp>
      <p:sp>
        <p:nvSpPr>
          <p:cNvPr id="126" name="Text Placeholder 125">
            <a:extLst>
              <a:ext uri="{FF2B5EF4-FFF2-40B4-BE49-F238E27FC236}">
                <a16:creationId xmlns:a16="http://schemas.microsoft.com/office/drawing/2014/main" id="{51479924-3BD0-45B0-A096-B679B20F6B16}"/>
              </a:ext>
            </a:extLst>
          </p:cNvPr>
          <p:cNvSpPr>
            <a:spLocks noGrp="1"/>
          </p:cNvSpPr>
          <p:nvPr>
            <p:ph type="body" sz="quarter" idx="19"/>
          </p:nvPr>
        </p:nvSpPr>
        <p:spPr/>
        <p:txBody>
          <a:bodyPr/>
          <a:lstStyle/>
          <a:p>
            <a:r>
              <a:rPr kumimoji="0" lang="en-US" sz="2000" b="0" i="0" u="none" strike="noStrike" kern="1200" cap="none" normalizeH="0" baseline="0" noProof="0">
                <a:ln>
                  <a:noFill/>
                </a:ln>
                <a:effectLst/>
                <a:uLnTx/>
                <a:uFillTx/>
                <a:latin typeface="+mj-lt"/>
                <a:ea typeface="+mn-ea"/>
                <a:cs typeface="+mn-cs"/>
              </a:rPr>
              <a:t>Templates: </a:t>
            </a:r>
            <a:r>
              <a:rPr lang="en-US" sz="2000"/>
              <a:t>Where you can look at popular templates </a:t>
            </a:r>
          </a:p>
        </p:txBody>
      </p:sp>
      <p:sp>
        <p:nvSpPr>
          <p:cNvPr id="129" name="Text Placeholder 128">
            <a:extLst>
              <a:ext uri="{FF2B5EF4-FFF2-40B4-BE49-F238E27FC236}">
                <a16:creationId xmlns:a16="http://schemas.microsoft.com/office/drawing/2014/main" id="{01D896ED-D93C-4444-9199-F0235A0192DF}"/>
              </a:ext>
            </a:extLst>
          </p:cNvPr>
          <p:cNvSpPr>
            <a:spLocks noGrp="1"/>
          </p:cNvSpPr>
          <p:nvPr>
            <p:ph type="body" sz="quarter" idx="24"/>
          </p:nvPr>
        </p:nvSpPr>
        <p:spPr/>
        <p:txBody>
          <a:bodyPr/>
          <a:lstStyle/>
          <a:p>
            <a:r>
              <a:rPr kumimoji="0" lang="en-US" sz="2000" b="0" i="0" u="none" strike="noStrike" kern="1200" cap="none" normalizeH="0" baseline="0" noProof="0">
                <a:ln>
                  <a:noFill/>
                </a:ln>
                <a:effectLst/>
                <a:uLnTx/>
                <a:uFillTx/>
                <a:latin typeface="+mj-lt"/>
                <a:ea typeface="+mn-ea"/>
                <a:cs typeface="+mn-cs"/>
              </a:rPr>
              <a:t>Connectors: </a:t>
            </a:r>
            <a:r>
              <a:rPr lang="en-US" sz="2000"/>
              <a:t>Where you can connect from one service to another</a:t>
            </a:r>
          </a:p>
        </p:txBody>
      </p:sp>
      <p:sp>
        <p:nvSpPr>
          <p:cNvPr id="128" name="Text Placeholder 127">
            <a:extLst>
              <a:ext uri="{FF2B5EF4-FFF2-40B4-BE49-F238E27FC236}">
                <a16:creationId xmlns:a16="http://schemas.microsoft.com/office/drawing/2014/main" id="{B71CA061-7E6F-4B87-8624-4D5B76188340}"/>
              </a:ext>
            </a:extLst>
          </p:cNvPr>
          <p:cNvSpPr>
            <a:spLocks noGrp="1"/>
          </p:cNvSpPr>
          <p:nvPr>
            <p:ph type="body" sz="quarter" idx="23"/>
          </p:nvPr>
        </p:nvSpPr>
        <p:spPr/>
        <p:txBody>
          <a:bodyPr/>
          <a:lstStyle/>
          <a:p>
            <a:r>
              <a:rPr kumimoji="0" lang="en-US" sz="2000" b="0" i="0" u="none" strike="noStrike" kern="1200" cap="none" normalizeH="0" baseline="0" noProof="0" dirty="0">
                <a:ln>
                  <a:noFill/>
                </a:ln>
                <a:effectLst/>
                <a:uLnTx/>
                <a:uFillTx/>
                <a:latin typeface="+mj-lt"/>
                <a:ea typeface="+mn-ea"/>
                <a:cs typeface="+mn-cs"/>
              </a:rPr>
              <a:t>Data: </a:t>
            </a:r>
            <a:r>
              <a:rPr lang="en-US" sz="2000" dirty="0"/>
              <a:t>Where you can access tables, connections, custom connectors and gateways</a:t>
            </a:r>
          </a:p>
        </p:txBody>
      </p:sp>
      <p:sp>
        <p:nvSpPr>
          <p:cNvPr id="127" name="Text Placeholder 126">
            <a:extLst>
              <a:ext uri="{FF2B5EF4-FFF2-40B4-BE49-F238E27FC236}">
                <a16:creationId xmlns:a16="http://schemas.microsoft.com/office/drawing/2014/main" id="{B65F1020-5428-445A-AABB-37FB781C7758}"/>
              </a:ext>
            </a:extLst>
          </p:cNvPr>
          <p:cNvSpPr>
            <a:spLocks noGrp="1"/>
          </p:cNvSpPr>
          <p:nvPr>
            <p:ph type="body" sz="quarter" idx="21"/>
          </p:nvPr>
        </p:nvSpPr>
        <p:spPr/>
        <p:txBody>
          <a:body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normalizeH="0" baseline="0" noProof="0">
                <a:ln>
                  <a:noFill/>
                </a:ln>
                <a:effectLst/>
                <a:uLnTx/>
                <a:uFillTx/>
                <a:latin typeface="+mj-lt"/>
                <a:ea typeface="+mn-ea"/>
                <a:cs typeface="+mn-cs"/>
              </a:rPr>
              <a:t>Solutions: </a:t>
            </a:r>
            <a:r>
              <a:rPr lang="en-US" sz="2000"/>
              <a:t>Where you can manage your solutions</a:t>
            </a:r>
          </a:p>
        </p:txBody>
      </p:sp>
    </p:spTree>
    <p:extLst>
      <p:ext uri="{BB962C8B-B14F-4D97-AF65-F5344CB8AC3E}">
        <p14:creationId xmlns:p14="http://schemas.microsoft.com/office/powerpoint/2010/main" val="17813499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513D4-7C19-4663-A44B-18E51D9B798D}"/>
              </a:ext>
            </a:extLst>
          </p:cNvPr>
          <p:cNvSpPr>
            <a:spLocks noGrp="1"/>
          </p:cNvSpPr>
          <p:nvPr>
            <p:ph type="title"/>
          </p:nvPr>
        </p:nvSpPr>
        <p:spPr/>
        <p:txBody>
          <a:bodyPr/>
          <a:lstStyle/>
          <a:p>
            <a:r>
              <a:rPr lang="en-US"/>
              <a:t>Example: Purchase order approval</a:t>
            </a:r>
          </a:p>
        </p:txBody>
      </p:sp>
      <p:pic>
        <p:nvPicPr>
          <p:cNvPr id="1026" name="Picture 2" descr="Flow edit form">
            <a:extLst>
              <a:ext uri="{FF2B5EF4-FFF2-40B4-BE49-F238E27FC236}">
                <a16:creationId xmlns:a16="http://schemas.microsoft.com/office/drawing/2014/main" id="{A71634C7-E4B5-4AFA-9FF5-67D2FE4E2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72" t="-3047" r="-70076" b="-2727"/>
          <a:stretch/>
        </p:blipFill>
        <p:spPr bwMode="auto">
          <a:xfrm>
            <a:off x="432088" y="1457325"/>
            <a:ext cx="11327820" cy="4960180"/>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084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E0B87C-3A20-4148-83AA-EC0B8CC158BE}"/>
              </a:ext>
            </a:extLst>
          </p:cNvPr>
          <p:cNvSpPr>
            <a:spLocks noGrp="1"/>
          </p:cNvSpPr>
          <p:nvPr>
            <p:ph type="title"/>
          </p:nvPr>
        </p:nvSpPr>
        <p:spPr/>
        <p:txBody>
          <a:bodyPr/>
          <a:lstStyle/>
          <a:p>
            <a:r>
              <a:rPr lang="en-US"/>
              <a:t>Example: Purchase order approval </a:t>
            </a:r>
          </a:p>
        </p:txBody>
      </p:sp>
      <p:pic>
        <p:nvPicPr>
          <p:cNvPr id="2050" name="Picture 2" descr="Flowchart logic for support emails">
            <a:extLst>
              <a:ext uri="{FF2B5EF4-FFF2-40B4-BE49-F238E27FC236}">
                <a16:creationId xmlns:a16="http://schemas.microsoft.com/office/drawing/2014/main" id="{28D892D1-11D3-472E-B2F9-B412BABBB95A}"/>
              </a:ext>
            </a:extLst>
          </p:cNvPr>
          <p:cNvPicPr>
            <a:picLocks noChangeAspect="1" noChangeArrowheads="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5782" t="-860" r="-5782" b="-860"/>
          <a:stretch/>
        </p:blipFill>
        <p:spPr bwMode="auto">
          <a:xfrm>
            <a:off x="432097" y="1457325"/>
            <a:ext cx="11327812" cy="4960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096589"/>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1A97C2-FD0B-438D-BBC8-C9A0495A9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TotalTime>
  <Words>7597</Words>
  <Application>Microsoft Office PowerPoint</Application>
  <PresentationFormat>Widescreen</PresentationFormat>
  <Paragraphs>422</Paragraphs>
  <Slides>49</Slides>
  <Notes>49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Consolas</vt:lpstr>
      <vt:lpstr>Segoe UI</vt:lpstr>
      <vt:lpstr>Segoe UI Light</vt:lpstr>
      <vt:lpstr>Segoe UI Semibold</vt:lpstr>
      <vt:lpstr>Wingdings</vt:lpstr>
      <vt:lpstr>1_Microsoft Power Platform Template</vt:lpstr>
      <vt:lpstr>2_Microsoft Power Platform Template</vt:lpstr>
      <vt:lpstr>Automate a business process using Power Automate</vt:lpstr>
      <vt:lpstr>Agenda </vt:lpstr>
      <vt:lpstr>Get started with Power Automate</vt:lpstr>
      <vt:lpstr>What is Power Automate?</vt:lpstr>
      <vt:lpstr>What can you do with Power Automate?</vt:lpstr>
      <vt:lpstr>A brief tour of Power Automate</vt:lpstr>
      <vt:lpstr>Power Automate screen</vt:lpstr>
      <vt:lpstr>Example: Purchase order approval</vt:lpstr>
      <vt:lpstr>Example: Purchase order approval </vt:lpstr>
      <vt:lpstr>Types of Power Automate flows</vt:lpstr>
      <vt:lpstr>Key concepts</vt:lpstr>
      <vt:lpstr>Demo: Building a flow</vt:lpstr>
      <vt:lpstr>Exercise: Create your first flow</vt:lpstr>
      <vt:lpstr>Exercise: Learn to use the Power Automate mobile app</vt:lpstr>
      <vt:lpstr>Exercise: Receive text and email notifications from flows</vt:lpstr>
      <vt:lpstr>Exercise: Copy files with flow</vt:lpstr>
      <vt:lpstr>Exercise: Create recurring flows</vt:lpstr>
      <vt:lpstr>Exercise: Send an email when a tweet is posted</vt:lpstr>
      <vt:lpstr>Exercise: Create team flows</vt:lpstr>
      <vt:lpstr>Exercise: Troubleshoot flows</vt:lpstr>
      <vt:lpstr>Use the Admin center to manage environments and data policies in Power Automate</vt:lpstr>
      <vt:lpstr>Administering flows</vt:lpstr>
      <vt:lpstr>Administer flows </vt:lpstr>
      <vt:lpstr>Environments</vt:lpstr>
      <vt:lpstr>Export a flow</vt:lpstr>
      <vt:lpstr>Exercise: Export and import flows</vt:lpstr>
      <vt:lpstr>Exercise: Distribute button flows</vt:lpstr>
      <vt:lpstr>Introduction to business process flows</vt:lpstr>
      <vt:lpstr>Introduction to business process flows</vt:lpstr>
      <vt:lpstr>Business process flows</vt:lpstr>
      <vt:lpstr>When to use business process flows</vt:lpstr>
      <vt:lpstr>How is it different from a Power Automate Flow?</vt:lpstr>
      <vt:lpstr>When to use</vt:lpstr>
      <vt:lpstr>Create an immersive business process flow</vt:lpstr>
      <vt:lpstr>Types of business process flows</vt:lpstr>
      <vt:lpstr>Launching business process flows</vt:lpstr>
      <vt:lpstr>Exercise: Create an immersive business process flow</vt:lpstr>
      <vt:lpstr>Exercise: Run the business process flow and view data</vt:lpstr>
      <vt:lpstr>Introduction to Power Automate security and governance</vt:lpstr>
      <vt:lpstr>Identify Power Platform environments</vt:lpstr>
      <vt:lpstr>Data Loss Prevention policies</vt:lpstr>
      <vt:lpstr>Data Loss Prevention policies </vt:lpstr>
      <vt:lpstr>Power Platform Center of Excellence Starter Kit</vt:lpstr>
      <vt:lpstr>Power Platform Center of Excellence Starter Kit </vt:lpstr>
      <vt:lpstr>Power Platform Center of Excellence Starter Kit  </vt:lpstr>
      <vt:lpstr>Power Platform Center of Excellence Starter Kit   </vt:lpstr>
      <vt:lpstr>Power Platform Center of Excellence Starter Kit    </vt:lpstr>
      <vt:lpstr>Power Platform Center of Excellence Starter Kit     </vt:lpstr>
      <vt:lpstr>Build your first workflow with Power Automate and Dataverse for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Power Automate</dc:title>
  <dc:creator>Jesse Dietrichson</dc:creator>
  <cp:lastModifiedBy>Sari Kulthm</cp:lastModifiedBy>
  <cp:revision>10</cp:revision>
  <dcterms:created xsi:type="dcterms:W3CDTF">2020-08-26T07:36:45Z</dcterms:created>
  <dcterms:modified xsi:type="dcterms:W3CDTF">2021-09-17T21:25:39Z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0x010100F67578DBD66E394D9B468A6617C94AD2</vt:lpwstr>
  </property>
</Properties>
</file>